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8" r:id="rId3"/>
    <p:sldId id="291" r:id="rId4"/>
    <p:sldId id="292" r:id="rId5"/>
    <p:sldId id="293" r:id="rId6"/>
    <p:sldId id="294" r:id="rId7"/>
    <p:sldId id="296" r:id="rId8"/>
    <p:sldId id="295" r:id="rId9"/>
    <p:sldId id="261" r:id="rId10"/>
    <p:sldId id="297"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17-Dec-18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p14="http://schemas.microsoft.com/office/powerpoint/2010/main" xmlns=""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p14="http://schemas.microsoft.com/office/powerpoint/2010/main" xmlns=""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10</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11</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12</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13</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8</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9</a:t>
            </a:fld>
            <a:endParaRPr lang="en-US"/>
          </a:p>
        </p:txBody>
      </p:sp>
    </p:spTree>
    <p:extLst>
      <p:ext uri="{BB962C8B-B14F-4D97-AF65-F5344CB8AC3E}">
        <p14:creationId xmlns:p14="http://schemas.microsoft.com/office/powerpoint/2010/main" xmlns=""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17-Dec-18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17-Dec-18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17-Dec-18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17-Dec-18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17-Dec-18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17-Dec-18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tiff"/><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sr-Latn-BA"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Establishing of the project management structures</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Milan Gocić</a:t>
            </a:r>
          </a:p>
          <a:p>
            <a:r>
              <a:rPr lang="sr-Latn-BA" sz="1800" dirty="0" smtClean="0">
                <a:solidFill>
                  <a:schemeClr val="accent1">
                    <a:lumMod val="75000"/>
                  </a:schemeClr>
                </a:solidFill>
                <a:latin typeface="Calibri Light" pitchFamily="34" charset="0"/>
                <a:cs typeface="Calibri Light" pitchFamily="34" charset="0"/>
              </a:rPr>
              <a:t>University of Niš</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Kick-off meeting/ 21 December 2018</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bs-Latn-BA" sz="4000" b="1" dirty="0" smtClean="0">
                <a:solidFill>
                  <a:schemeClr val="tx2">
                    <a:lumMod val="60000"/>
                    <a:lumOff val="40000"/>
                  </a:schemeClr>
                </a:solidFill>
                <a:latin typeface="Calibri Light" pitchFamily="34" charset="0"/>
                <a:cs typeface="Calibri Light" pitchFamily="34" charset="0"/>
              </a:rPr>
              <a:t>Decision making</a:t>
            </a:r>
            <a:r>
              <a:rPr lang="en-US" sz="4000" b="1" dirty="0" smtClean="0">
                <a:solidFill>
                  <a:schemeClr val="tx2">
                    <a:lumMod val="60000"/>
                    <a:lumOff val="40000"/>
                  </a:schemeClr>
                </a:solidFill>
                <a:latin typeface="Calibri Light" pitchFamily="34" charset="0"/>
                <a:cs typeface="Calibri Light" pitchFamily="34" charset="0"/>
              </a:rPr>
              <a:t> process</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bs-Latn-BA" sz="2400" dirty="0" smtClean="0">
                <a:solidFill>
                  <a:srgbClr val="10253F"/>
                </a:solidFill>
                <a:latin typeface="Calibri Light" pitchFamily="34" charset="0"/>
                <a:cs typeface="Calibri Light" pitchFamily="34" charset="0"/>
              </a:rPr>
              <a:t> In case that the Project Coordinator has profound </a:t>
            </a:r>
            <a:r>
              <a:rPr lang="bs-Latn-BA" sz="2400" b="1" u="sng" dirty="0" smtClean="0">
                <a:solidFill>
                  <a:srgbClr val="10253F"/>
                </a:solidFill>
                <a:latin typeface="Calibri Light" pitchFamily="34" charset="0"/>
                <a:cs typeface="Calibri Light" pitchFamily="34" charset="0"/>
              </a:rPr>
              <a:t>objections concerning the compliance of a taken decision</a:t>
            </a:r>
            <a:r>
              <a:rPr lang="bs-Latn-BA" sz="2400" dirty="0" smtClean="0">
                <a:solidFill>
                  <a:srgbClr val="10253F"/>
                </a:solidFill>
                <a:latin typeface="Calibri Light" pitchFamily="34" charset="0"/>
                <a:cs typeface="Calibri Light" pitchFamily="34" charset="0"/>
              </a:rPr>
              <a:t> with the grant agreement or the legal basis of the ERASMUS+ programme, the decision shall be frozen until the Project Coordinator </a:t>
            </a:r>
            <a:r>
              <a:rPr lang="en-US" sz="2400" dirty="0" smtClean="0">
                <a:solidFill>
                  <a:srgbClr val="10253F"/>
                </a:solidFill>
                <a:latin typeface="Calibri Light" pitchFamily="34" charset="0"/>
                <a:cs typeface="Calibri Light" pitchFamily="34" charset="0"/>
              </a:rPr>
              <a:t>clarifies</a:t>
            </a:r>
            <a:r>
              <a:rPr lang="bs-Latn-BA" sz="2400" dirty="0" smtClean="0">
                <a:solidFill>
                  <a:srgbClr val="10253F"/>
                </a:solidFill>
                <a:latin typeface="Calibri Light" pitchFamily="34" charset="0"/>
                <a:cs typeface="Calibri Light" pitchFamily="34" charset="0"/>
              </a:rPr>
              <a:t> the matter with the Executive Agency. </a:t>
            </a:r>
          </a:p>
          <a:p>
            <a:pPr algn="just">
              <a:buFont typeface="Wingdings" pitchFamily="2" charset="2"/>
              <a:buChar char="Ø"/>
            </a:pPr>
            <a:endParaRPr lang="bs-Latn-BA" sz="2400" dirty="0" smtClean="0">
              <a:solidFill>
                <a:srgbClr val="10253F"/>
              </a:solidFill>
              <a:latin typeface="Calibri Light" pitchFamily="34" charset="0"/>
              <a:cs typeface="Calibri Light" pitchFamily="34" charset="0"/>
            </a:endParaRPr>
          </a:p>
          <a:p>
            <a:pPr algn="just">
              <a:buFont typeface="Wingdings" pitchFamily="2" charset="2"/>
              <a:buChar char="Ø"/>
            </a:pPr>
            <a:r>
              <a:rPr lang="bs-Latn-BA" sz="2400" dirty="0" smtClean="0">
                <a:solidFill>
                  <a:srgbClr val="10253F"/>
                </a:solidFill>
                <a:latin typeface="Calibri Light" pitchFamily="34" charset="0"/>
                <a:cs typeface="Calibri Light" pitchFamily="34" charset="0"/>
              </a:rPr>
              <a:t> In case that no compliance should be asserted the decision will be cancelled.</a:t>
            </a:r>
            <a:endParaRPr lang="en-US" sz="2400" dirty="0" smtClean="0">
              <a:solidFill>
                <a:srgbClr val="10253F"/>
              </a:solidFill>
              <a:latin typeface="Calibri Light" pitchFamily="34" charset="0"/>
              <a:cs typeface="Calibri Light" pitchFamily="34" charset="0"/>
            </a:endParaRPr>
          </a:p>
          <a:p>
            <a:pPr algn="just"/>
            <a:endParaRPr lang="en-US" sz="24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228600"/>
            <a:ext cx="8229600" cy="762000"/>
          </a:xfrm>
        </p:spPr>
        <p:txBody>
          <a:bodyPr>
            <a:noAutofit/>
          </a:bodyPr>
          <a:lstStyle/>
          <a:p>
            <a:r>
              <a:rPr lang="bs-Latn-BA" sz="4000" b="1" dirty="0" smtClean="0">
                <a:solidFill>
                  <a:schemeClr val="tx2">
                    <a:lumMod val="60000"/>
                    <a:lumOff val="40000"/>
                  </a:schemeClr>
                </a:solidFill>
                <a:latin typeface="Calibri Light" pitchFamily="34" charset="0"/>
                <a:cs typeface="Calibri Light" pitchFamily="34" charset="0"/>
              </a:rPr>
              <a:t>Steering Committee</a:t>
            </a:r>
            <a:endParaRPr lang="en-US" sz="4000" b="1"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nvGraphicFramePr>
        <p:xfrm>
          <a:off x="533400" y="914400"/>
          <a:ext cx="8305799" cy="5627072"/>
        </p:xfrm>
        <a:graphic>
          <a:graphicData uri="http://schemas.openxmlformats.org/drawingml/2006/table">
            <a:tbl>
              <a:tblPr>
                <a:tableStyleId>{3C2FFA5D-87B4-456A-9821-1D502468CF0F}</a:tableStyleId>
              </a:tblPr>
              <a:tblGrid>
                <a:gridCol w="553337"/>
                <a:gridCol w="2717502"/>
                <a:gridCol w="5034960"/>
              </a:tblGrid>
              <a:tr h="351692">
                <a:tc>
                  <a:txBody>
                    <a:bodyPr/>
                    <a:lstStyle/>
                    <a:p>
                      <a:pPr>
                        <a:spcAft>
                          <a:spcPts val="300"/>
                        </a:spcAft>
                      </a:pPr>
                      <a:r>
                        <a:rPr lang="bs-Latn-BA" sz="2000" b="1" dirty="0">
                          <a:latin typeface="Calibri Light" pitchFamily="34" charset="0"/>
                          <a:cs typeface="Calibri Light" pitchFamily="34" charset="0"/>
                        </a:rPr>
                        <a:t>No.</a:t>
                      </a:r>
                      <a:endParaRPr lang="en-US" sz="2000" b="1" dirty="0">
                        <a:latin typeface="Calibri Light" pitchFamily="34" charset="0"/>
                        <a:ea typeface="Calibri"/>
                        <a:cs typeface="Calibri Light" pitchFamily="34" charset="0"/>
                      </a:endParaRPr>
                    </a:p>
                  </a:txBody>
                  <a:tcPr marL="64979" marR="64979" marT="0" marB="0"/>
                </a:tc>
                <a:tc>
                  <a:txBody>
                    <a:bodyPr/>
                    <a:lstStyle/>
                    <a:p>
                      <a:pPr>
                        <a:spcAft>
                          <a:spcPts val="300"/>
                        </a:spcAft>
                      </a:pPr>
                      <a:r>
                        <a:rPr lang="bs-Latn-BA" sz="2000" b="1" dirty="0">
                          <a:latin typeface="Calibri Light" pitchFamily="34" charset="0"/>
                          <a:cs typeface="Calibri Light" pitchFamily="34" charset="0"/>
                        </a:rPr>
                        <a:t>Acronym</a:t>
                      </a:r>
                      <a:endParaRPr lang="en-US" sz="2000" b="1" dirty="0">
                        <a:latin typeface="Calibri Light" pitchFamily="34" charset="0"/>
                        <a:ea typeface="Calibri"/>
                        <a:cs typeface="Calibri Light" pitchFamily="34" charset="0"/>
                      </a:endParaRPr>
                    </a:p>
                  </a:txBody>
                  <a:tcPr marL="64979" marR="64979" marT="0" marB="0"/>
                </a:tc>
                <a:tc>
                  <a:txBody>
                    <a:bodyPr/>
                    <a:lstStyle/>
                    <a:p>
                      <a:pPr>
                        <a:spcAft>
                          <a:spcPts val="300"/>
                        </a:spcAft>
                      </a:pPr>
                      <a:r>
                        <a:rPr lang="bs-Latn-BA" sz="2000" b="1" dirty="0">
                          <a:latin typeface="Calibri Light" pitchFamily="34" charset="0"/>
                          <a:cs typeface="Calibri Light" pitchFamily="34" charset="0"/>
                        </a:rPr>
                        <a:t>Name</a:t>
                      </a:r>
                      <a:endParaRPr lang="en-US" sz="2000" b="1" dirty="0">
                        <a:latin typeface="Calibri Light" pitchFamily="34" charset="0"/>
                        <a:ea typeface="Calibri"/>
                        <a:cs typeface="Calibri Light" pitchFamily="34" charset="0"/>
                      </a:endParaRPr>
                    </a:p>
                  </a:txBody>
                  <a:tcPr marL="64979" marR="64979" marT="0" marB="0"/>
                </a:tc>
              </a:tr>
              <a:tr h="351692">
                <a:tc>
                  <a:txBody>
                    <a:bodyPr/>
                    <a:lstStyle/>
                    <a:p>
                      <a:pPr>
                        <a:spcAft>
                          <a:spcPts val="300"/>
                        </a:spcAft>
                      </a:pPr>
                      <a:r>
                        <a:rPr lang="bs-Latn-BA" sz="2000">
                          <a:latin typeface="Calibri Light" pitchFamily="34" charset="0"/>
                          <a:cs typeface="Calibri Light" pitchFamily="34" charset="0"/>
                        </a:rPr>
                        <a:t>1</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dirty="0">
                          <a:latin typeface="Calibri Light"/>
                          <a:ea typeface="Calibri"/>
                          <a:cs typeface="Times New Roman"/>
                        </a:rPr>
                        <a:t>UNI</a:t>
                      </a:r>
                      <a:endParaRPr lang="en-US" sz="2000" dirty="0">
                        <a:latin typeface="Calibri"/>
                        <a:ea typeface="Calibri"/>
                        <a:cs typeface="Times New Roman"/>
                      </a:endParaRPr>
                    </a:p>
                  </a:txBody>
                  <a:tcPr marL="68580" marR="68580" marT="0" marB="0"/>
                </a:tc>
                <a:tc>
                  <a:txBody>
                    <a:bodyPr/>
                    <a:lstStyle/>
                    <a:p>
                      <a:pPr>
                        <a:lnSpc>
                          <a:spcPct val="107000"/>
                        </a:lnSpc>
                        <a:spcAft>
                          <a:spcPts val="0"/>
                        </a:spcAft>
                      </a:pPr>
                      <a:r>
                        <a:rPr lang="en-US" sz="2000">
                          <a:latin typeface="Calibri Light"/>
                          <a:ea typeface="Calibri"/>
                          <a:cs typeface="Times New Roman"/>
                        </a:rPr>
                        <a:t>Milan Gocić</a:t>
                      </a:r>
                      <a:endParaRPr lang="en-US" sz="2000">
                        <a:latin typeface="Calibri"/>
                        <a:ea typeface="Calibri"/>
                        <a:cs typeface="Times New Roman"/>
                      </a:endParaRPr>
                    </a:p>
                  </a:txBody>
                  <a:tcPr marL="68580" marR="68580" marT="0" marB="0"/>
                </a:tc>
              </a:tr>
              <a:tr h="351692">
                <a:tc>
                  <a:txBody>
                    <a:bodyPr/>
                    <a:lstStyle/>
                    <a:p>
                      <a:pPr>
                        <a:spcAft>
                          <a:spcPts val="300"/>
                        </a:spcAft>
                      </a:pPr>
                      <a:r>
                        <a:rPr lang="bs-Latn-BA" sz="2000">
                          <a:latin typeface="Calibri Light" pitchFamily="34" charset="0"/>
                          <a:cs typeface="Calibri Light" pitchFamily="34" charset="0"/>
                        </a:rPr>
                        <a:t>2</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BOKU</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a:latin typeface="Calibri Light"/>
                          <a:ea typeface="Calibri"/>
                          <a:cs typeface="Times New Roman"/>
                        </a:rPr>
                        <a:t>Michael Tritthart</a:t>
                      </a:r>
                      <a:endParaRPr lang="en-US" sz="2000">
                        <a:latin typeface="Calibri"/>
                        <a:ea typeface="Calibri"/>
                        <a:cs typeface="Times New Roman"/>
                      </a:endParaRPr>
                    </a:p>
                  </a:txBody>
                  <a:tcPr marL="68580" marR="68580" marT="0" marB="0"/>
                </a:tc>
              </a:tr>
              <a:tr h="351692">
                <a:tc>
                  <a:txBody>
                    <a:bodyPr/>
                    <a:lstStyle/>
                    <a:p>
                      <a:pPr>
                        <a:spcAft>
                          <a:spcPts val="300"/>
                        </a:spcAft>
                      </a:pPr>
                      <a:r>
                        <a:rPr lang="bs-Latn-BA" sz="2000">
                          <a:latin typeface="Calibri Light" pitchFamily="34" charset="0"/>
                          <a:cs typeface="Calibri Light" pitchFamily="34" charset="0"/>
                        </a:rPr>
                        <a:t>3</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dirty="0">
                          <a:latin typeface="Calibri Light"/>
                          <a:ea typeface="Calibri"/>
                          <a:cs typeface="Times New Roman"/>
                        </a:rPr>
                        <a:t>NMBU</a:t>
                      </a:r>
                      <a:endParaRPr lang="en-US" sz="2000" dirty="0">
                        <a:latin typeface="Calibri"/>
                        <a:ea typeface="Calibri"/>
                        <a:cs typeface="Times New Roman"/>
                      </a:endParaRPr>
                    </a:p>
                  </a:txBody>
                  <a:tcPr marL="68580" marR="68580" marT="0" marB="0"/>
                </a:tc>
                <a:tc>
                  <a:txBody>
                    <a:bodyPr/>
                    <a:lstStyle/>
                    <a:p>
                      <a:pPr>
                        <a:lnSpc>
                          <a:spcPct val="107000"/>
                        </a:lnSpc>
                        <a:spcAft>
                          <a:spcPts val="0"/>
                        </a:spcAft>
                      </a:pPr>
                      <a:r>
                        <a:rPr lang="en-US" sz="2000" dirty="0" err="1">
                          <a:latin typeface="Calibri Light"/>
                          <a:ea typeface="Calibri"/>
                          <a:cs typeface="Times New Roman"/>
                        </a:rPr>
                        <a:t>Harsha</a:t>
                      </a:r>
                      <a:r>
                        <a:rPr lang="en-US" sz="2000" dirty="0">
                          <a:latin typeface="Calibri Light"/>
                          <a:ea typeface="Calibri"/>
                          <a:cs typeface="Times New Roman"/>
                        </a:rPr>
                        <a:t> </a:t>
                      </a:r>
                      <a:r>
                        <a:rPr lang="en-US" sz="2000" dirty="0" err="1">
                          <a:latin typeface="Calibri Light"/>
                          <a:ea typeface="Calibri"/>
                          <a:cs typeface="Times New Roman"/>
                        </a:rPr>
                        <a:t>Ratnaweera</a:t>
                      </a:r>
                      <a:endParaRPr lang="en-US" sz="2000" dirty="0">
                        <a:latin typeface="Calibri"/>
                        <a:ea typeface="Calibri"/>
                        <a:cs typeface="Times New Roman"/>
                      </a:endParaRPr>
                    </a:p>
                  </a:txBody>
                  <a:tcPr marL="68580" marR="68580" marT="0" marB="0"/>
                </a:tc>
              </a:tr>
              <a:tr h="351692">
                <a:tc>
                  <a:txBody>
                    <a:bodyPr/>
                    <a:lstStyle/>
                    <a:p>
                      <a:pPr>
                        <a:spcAft>
                          <a:spcPts val="300"/>
                        </a:spcAft>
                      </a:pPr>
                      <a:r>
                        <a:rPr lang="bs-Latn-BA" sz="2000" dirty="0">
                          <a:latin typeface="Calibri Light" pitchFamily="34" charset="0"/>
                          <a:cs typeface="Calibri Light" pitchFamily="34" charset="0"/>
                        </a:rPr>
                        <a:t>4</a:t>
                      </a:r>
                      <a:endParaRPr lang="en-US" sz="2000" dirty="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AUTh</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dirty="0" err="1">
                          <a:latin typeface="Calibri Light"/>
                          <a:ea typeface="Calibri"/>
                          <a:cs typeface="Times New Roman"/>
                        </a:rPr>
                        <a:t>Panagiotis</a:t>
                      </a:r>
                      <a:r>
                        <a:rPr lang="en-US" sz="2000" dirty="0">
                          <a:latin typeface="Calibri Light"/>
                          <a:ea typeface="Calibri"/>
                          <a:cs typeface="Times New Roman"/>
                        </a:rPr>
                        <a:t> </a:t>
                      </a:r>
                      <a:r>
                        <a:rPr lang="en-US" sz="2000" dirty="0" err="1">
                          <a:latin typeface="Calibri Light"/>
                          <a:ea typeface="Calibri"/>
                          <a:cs typeface="Times New Roman"/>
                        </a:rPr>
                        <a:t>Prinos</a:t>
                      </a:r>
                      <a:endParaRPr lang="en-US" sz="2000" dirty="0">
                        <a:latin typeface="Calibri"/>
                        <a:ea typeface="Calibri"/>
                        <a:cs typeface="Times New Roman"/>
                      </a:endParaRPr>
                    </a:p>
                  </a:txBody>
                  <a:tcPr marL="68580" marR="68580" marT="0" marB="0"/>
                </a:tc>
              </a:tr>
              <a:tr h="351692">
                <a:tc>
                  <a:txBody>
                    <a:bodyPr/>
                    <a:lstStyle/>
                    <a:p>
                      <a:pPr>
                        <a:spcAft>
                          <a:spcPts val="300"/>
                        </a:spcAft>
                      </a:pPr>
                      <a:r>
                        <a:rPr lang="bs-Latn-BA" sz="2000">
                          <a:latin typeface="Calibri Light" pitchFamily="34" charset="0"/>
                          <a:cs typeface="Calibri Light" pitchFamily="34" charset="0"/>
                        </a:rPr>
                        <a:t>5</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UACEG</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dirty="0" err="1">
                          <a:latin typeface="Calibri Light"/>
                          <a:ea typeface="Calibri"/>
                          <a:cs typeface="Times New Roman"/>
                        </a:rPr>
                        <a:t>Petar</a:t>
                      </a:r>
                      <a:r>
                        <a:rPr lang="en-US" sz="2000" dirty="0">
                          <a:latin typeface="Calibri Light"/>
                          <a:ea typeface="Calibri"/>
                          <a:cs typeface="Times New Roman"/>
                        </a:rPr>
                        <a:t> </a:t>
                      </a:r>
                      <a:r>
                        <a:rPr lang="en-US" sz="2000" dirty="0" err="1">
                          <a:latin typeface="Calibri Light"/>
                          <a:ea typeface="Calibri"/>
                          <a:cs typeface="Times New Roman"/>
                        </a:rPr>
                        <a:t>Filkov</a:t>
                      </a:r>
                      <a:endParaRPr lang="en-US" sz="2000" dirty="0">
                        <a:latin typeface="Calibri"/>
                        <a:ea typeface="Calibri"/>
                        <a:cs typeface="Times New Roman"/>
                      </a:endParaRPr>
                    </a:p>
                  </a:txBody>
                  <a:tcPr marL="68580" marR="68580" marT="0" marB="0"/>
                </a:tc>
              </a:tr>
              <a:tr h="351692">
                <a:tc>
                  <a:txBody>
                    <a:bodyPr/>
                    <a:lstStyle/>
                    <a:p>
                      <a:pPr>
                        <a:spcAft>
                          <a:spcPts val="300"/>
                        </a:spcAft>
                      </a:pPr>
                      <a:r>
                        <a:rPr lang="bs-Latn-BA" sz="2000">
                          <a:latin typeface="Calibri Light" pitchFamily="34" charset="0"/>
                          <a:cs typeface="Calibri Light" pitchFamily="34" charset="0"/>
                        </a:rPr>
                        <a:t>6</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UNIRIFCE</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dirty="0">
                          <a:latin typeface="Calibri Light"/>
                          <a:ea typeface="Calibri"/>
                          <a:cs typeface="Times New Roman"/>
                        </a:rPr>
                        <a:t>Barbara </a:t>
                      </a:r>
                      <a:r>
                        <a:rPr lang="en-US" sz="2000" dirty="0" err="1">
                          <a:latin typeface="Calibri Light"/>
                          <a:ea typeface="Calibri"/>
                          <a:cs typeface="Times New Roman"/>
                        </a:rPr>
                        <a:t>Karleuša</a:t>
                      </a:r>
                      <a:endParaRPr lang="en-US" sz="2000" dirty="0">
                        <a:latin typeface="Calibri"/>
                        <a:ea typeface="Calibri"/>
                        <a:cs typeface="Times New Roman"/>
                      </a:endParaRPr>
                    </a:p>
                  </a:txBody>
                  <a:tcPr marL="68580" marR="68580" marT="0" marB="0"/>
                </a:tc>
              </a:tr>
              <a:tr h="351692">
                <a:tc>
                  <a:txBody>
                    <a:bodyPr/>
                    <a:lstStyle/>
                    <a:p>
                      <a:pPr>
                        <a:spcAft>
                          <a:spcPts val="300"/>
                        </a:spcAft>
                      </a:pPr>
                      <a:r>
                        <a:rPr lang="bs-Latn-BA" sz="2000">
                          <a:latin typeface="Calibri Light" pitchFamily="34" charset="0"/>
                          <a:cs typeface="Calibri Light" pitchFamily="34" charset="0"/>
                        </a:rPr>
                        <a:t>7</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UL</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dirty="0">
                          <a:latin typeface="Calibri Light"/>
                          <a:ea typeface="Calibri"/>
                          <a:cs typeface="Times New Roman"/>
                        </a:rPr>
                        <a:t>Maria Manuela </a:t>
                      </a:r>
                      <a:r>
                        <a:rPr lang="en-US" sz="2000" dirty="0" err="1">
                          <a:latin typeface="Calibri Light"/>
                          <a:ea typeface="Calibri"/>
                          <a:cs typeface="Times New Roman"/>
                        </a:rPr>
                        <a:t>Portela</a:t>
                      </a:r>
                      <a:endParaRPr lang="en-US" sz="2000" dirty="0">
                        <a:latin typeface="Calibri"/>
                        <a:ea typeface="Calibri"/>
                        <a:cs typeface="Times New Roman"/>
                      </a:endParaRPr>
                    </a:p>
                  </a:txBody>
                  <a:tcPr marL="68580" marR="68580" marT="0" marB="0"/>
                </a:tc>
              </a:tr>
              <a:tr h="351692">
                <a:tc>
                  <a:txBody>
                    <a:bodyPr/>
                    <a:lstStyle/>
                    <a:p>
                      <a:pPr>
                        <a:spcAft>
                          <a:spcPts val="300"/>
                        </a:spcAft>
                      </a:pPr>
                      <a:r>
                        <a:rPr lang="bs-Latn-BA" sz="2000">
                          <a:latin typeface="Calibri Light" pitchFamily="34" charset="0"/>
                          <a:cs typeface="Calibri Light" pitchFamily="34" charset="0"/>
                        </a:rPr>
                        <a:t>8</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UNS</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dirty="0" err="1">
                          <a:latin typeface="Calibri Light"/>
                          <a:ea typeface="Calibri"/>
                          <a:cs typeface="Times New Roman"/>
                        </a:rPr>
                        <a:t>Srđan</a:t>
                      </a:r>
                      <a:r>
                        <a:rPr lang="en-US" sz="2000" dirty="0">
                          <a:latin typeface="Calibri Light"/>
                          <a:ea typeface="Calibri"/>
                          <a:cs typeface="Times New Roman"/>
                        </a:rPr>
                        <a:t> </a:t>
                      </a:r>
                      <a:r>
                        <a:rPr lang="en-US" sz="2000" dirty="0" err="1">
                          <a:latin typeface="Calibri Light"/>
                          <a:ea typeface="Calibri"/>
                          <a:cs typeface="Times New Roman"/>
                        </a:rPr>
                        <a:t>Kolaković</a:t>
                      </a:r>
                      <a:endParaRPr lang="en-US" sz="2000" dirty="0">
                        <a:latin typeface="Calibri"/>
                        <a:ea typeface="Calibri"/>
                        <a:cs typeface="Times New Roman"/>
                      </a:endParaRPr>
                    </a:p>
                  </a:txBody>
                  <a:tcPr marL="68580" marR="68580" marT="0" marB="0"/>
                </a:tc>
              </a:tr>
              <a:tr h="351692">
                <a:tc>
                  <a:txBody>
                    <a:bodyPr/>
                    <a:lstStyle/>
                    <a:p>
                      <a:pPr>
                        <a:spcAft>
                          <a:spcPts val="300"/>
                        </a:spcAft>
                      </a:pPr>
                      <a:r>
                        <a:rPr lang="bs-Latn-BA" sz="2000">
                          <a:latin typeface="Calibri Light" pitchFamily="34" charset="0"/>
                          <a:cs typeface="Calibri Light" pitchFamily="34" charset="0"/>
                        </a:rPr>
                        <a:t>9</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UNSA</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dirty="0" err="1">
                          <a:latin typeface="Calibri Light"/>
                          <a:ea typeface="Calibri"/>
                          <a:cs typeface="Times New Roman"/>
                        </a:rPr>
                        <a:t>Emina</a:t>
                      </a:r>
                      <a:r>
                        <a:rPr lang="en-US" sz="2000" dirty="0">
                          <a:latin typeface="Calibri Light"/>
                          <a:ea typeface="Calibri"/>
                          <a:cs typeface="Times New Roman"/>
                        </a:rPr>
                        <a:t> </a:t>
                      </a:r>
                      <a:r>
                        <a:rPr lang="en-US" sz="2000" dirty="0" err="1">
                          <a:latin typeface="Calibri Light"/>
                          <a:ea typeface="Calibri"/>
                          <a:cs typeface="Times New Roman"/>
                        </a:rPr>
                        <a:t>Hadžić</a:t>
                      </a:r>
                      <a:endParaRPr lang="en-US" sz="2000" dirty="0">
                        <a:latin typeface="Calibri"/>
                        <a:ea typeface="Calibri"/>
                        <a:cs typeface="Times New Roman"/>
                      </a:endParaRPr>
                    </a:p>
                  </a:txBody>
                  <a:tcPr marL="68580" marR="68580" marT="0" marB="0"/>
                </a:tc>
              </a:tr>
              <a:tr h="351692">
                <a:tc rowSpan="2">
                  <a:txBody>
                    <a:bodyPr/>
                    <a:lstStyle/>
                    <a:p>
                      <a:pPr>
                        <a:spcAft>
                          <a:spcPts val="300"/>
                        </a:spcAft>
                      </a:pPr>
                      <a:r>
                        <a:rPr lang="bs-Latn-BA" sz="2000" dirty="0" smtClean="0">
                          <a:latin typeface="Calibri Light" pitchFamily="34" charset="0"/>
                          <a:cs typeface="Calibri Light" pitchFamily="34" charset="0"/>
                        </a:rPr>
                        <a:t>10</a:t>
                      </a:r>
                      <a:endParaRPr lang="en-US" sz="2000" dirty="0">
                        <a:latin typeface="Calibri Light" pitchFamily="34" charset="0"/>
                        <a:ea typeface="Calibri"/>
                        <a:cs typeface="Calibri Light" pitchFamily="34" charset="0"/>
                      </a:endParaRPr>
                    </a:p>
                  </a:txBody>
                  <a:tcPr marL="64979" marR="64979" marT="0" marB="0"/>
                </a:tc>
                <a:tc rowSpan="2">
                  <a:txBody>
                    <a:bodyPr/>
                    <a:lstStyle/>
                    <a:p>
                      <a:pPr>
                        <a:lnSpc>
                          <a:spcPct val="107000"/>
                        </a:lnSpc>
                        <a:spcAft>
                          <a:spcPts val="0"/>
                        </a:spcAft>
                      </a:pPr>
                      <a:r>
                        <a:rPr lang="en-US" sz="2000">
                          <a:latin typeface="Calibri Light"/>
                          <a:ea typeface="Calibri"/>
                          <a:cs typeface="Times New Roman"/>
                        </a:rPr>
                        <a:t>UNMO</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dirty="0" err="1">
                          <a:latin typeface="Calibri Light"/>
                          <a:ea typeface="Calibri"/>
                          <a:cs typeface="Times New Roman"/>
                        </a:rPr>
                        <a:t>Suad</a:t>
                      </a:r>
                      <a:r>
                        <a:rPr lang="en-US" sz="2000" dirty="0">
                          <a:latin typeface="Calibri Light"/>
                          <a:ea typeface="Calibri"/>
                          <a:cs typeface="Times New Roman"/>
                        </a:rPr>
                        <a:t> </a:t>
                      </a:r>
                      <a:r>
                        <a:rPr lang="en-US" sz="2000" dirty="0" err="1">
                          <a:latin typeface="Calibri Light"/>
                          <a:ea typeface="Calibri"/>
                          <a:cs typeface="Times New Roman"/>
                        </a:rPr>
                        <a:t>Špago</a:t>
                      </a:r>
                      <a:endParaRPr lang="en-US" sz="2000" dirty="0">
                        <a:latin typeface="Calibri"/>
                        <a:ea typeface="Calibri"/>
                        <a:cs typeface="Times New Roman"/>
                      </a:endParaRPr>
                    </a:p>
                  </a:txBody>
                  <a:tcPr marL="68580" marR="68580" marT="0" marB="0"/>
                </a:tc>
              </a:tr>
              <a:tr h="351692">
                <a:tc vMerge="1">
                  <a:txBody>
                    <a:bodyPr/>
                    <a:lstStyle/>
                    <a:p>
                      <a:pPr>
                        <a:spcAft>
                          <a:spcPts val="300"/>
                        </a:spcAft>
                      </a:pPr>
                      <a:endParaRPr lang="en-US" sz="2000" dirty="0">
                        <a:latin typeface="Calibri Light" pitchFamily="34" charset="0"/>
                        <a:ea typeface="Calibri"/>
                        <a:cs typeface="Calibri Light" pitchFamily="34" charset="0"/>
                      </a:endParaRPr>
                    </a:p>
                  </a:txBody>
                  <a:tcPr marL="64979" marR="64979" marT="0" marB="0"/>
                </a:tc>
                <a:tc vMerge="1">
                  <a:txBody>
                    <a:bodyPr/>
                    <a:lstStyle/>
                    <a:p>
                      <a:endParaRPr lang="en-US"/>
                    </a:p>
                  </a:txBody>
                  <a:tcPr/>
                </a:tc>
                <a:tc>
                  <a:txBody>
                    <a:bodyPr/>
                    <a:lstStyle/>
                    <a:p>
                      <a:pPr>
                        <a:lnSpc>
                          <a:spcPct val="107000"/>
                        </a:lnSpc>
                        <a:spcAft>
                          <a:spcPts val="0"/>
                        </a:spcAft>
                      </a:pPr>
                      <a:r>
                        <a:rPr lang="en-US" sz="2000" dirty="0" err="1">
                          <a:latin typeface="Calibri Light"/>
                          <a:ea typeface="Calibri"/>
                          <a:cs typeface="Times New Roman"/>
                        </a:rPr>
                        <a:t>Mili</a:t>
                      </a:r>
                      <a:r>
                        <a:rPr lang="en-US" sz="2000" dirty="0">
                          <a:latin typeface="Calibri Light"/>
                          <a:ea typeface="Calibri"/>
                          <a:cs typeface="Times New Roman"/>
                        </a:rPr>
                        <a:t> </a:t>
                      </a:r>
                      <a:r>
                        <a:rPr lang="en-US" sz="2000" dirty="0" err="1">
                          <a:latin typeface="Calibri Light"/>
                          <a:ea typeface="Calibri"/>
                          <a:cs typeface="Times New Roman"/>
                        </a:rPr>
                        <a:t>Selimotić</a:t>
                      </a:r>
                      <a:endParaRPr lang="en-US" sz="2000" dirty="0">
                        <a:latin typeface="Calibri"/>
                        <a:ea typeface="Calibri"/>
                        <a:cs typeface="Times New Roman"/>
                      </a:endParaRPr>
                    </a:p>
                  </a:txBody>
                  <a:tcPr marL="68580" marR="68580" marT="0" marB="0"/>
                </a:tc>
              </a:tr>
              <a:tr h="351692">
                <a:tc>
                  <a:txBody>
                    <a:bodyPr/>
                    <a:lstStyle/>
                    <a:p>
                      <a:pPr>
                        <a:spcAft>
                          <a:spcPts val="300"/>
                        </a:spcAft>
                      </a:pPr>
                      <a:r>
                        <a:rPr lang="bs-Latn-BA" sz="2000" dirty="0" smtClean="0">
                          <a:latin typeface="Calibri Light" pitchFamily="34" charset="0"/>
                          <a:cs typeface="Calibri Light" pitchFamily="34" charset="0"/>
                        </a:rPr>
                        <a:t>11</a:t>
                      </a:r>
                      <a:endParaRPr lang="en-US" sz="2000" dirty="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UPKM</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dirty="0" err="1">
                          <a:latin typeface="Calibri Light"/>
                          <a:ea typeface="Calibri"/>
                          <a:cs typeface="Times New Roman"/>
                        </a:rPr>
                        <a:t>Đurica</a:t>
                      </a:r>
                      <a:r>
                        <a:rPr lang="en-US" sz="2000" dirty="0">
                          <a:latin typeface="Calibri Light"/>
                          <a:ea typeface="Calibri"/>
                          <a:cs typeface="Times New Roman"/>
                        </a:rPr>
                        <a:t> </a:t>
                      </a:r>
                      <a:r>
                        <a:rPr lang="en-US" sz="2000" dirty="0" err="1">
                          <a:latin typeface="Calibri Light"/>
                          <a:ea typeface="Calibri"/>
                          <a:cs typeface="Times New Roman"/>
                        </a:rPr>
                        <a:t>Marković</a:t>
                      </a:r>
                      <a:endParaRPr lang="en-US" sz="2000" dirty="0">
                        <a:latin typeface="Calibri"/>
                        <a:ea typeface="Calibri"/>
                        <a:cs typeface="Times New Roman"/>
                      </a:endParaRPr>
                    </a:p>
                  </a:txBody>
                  <a:tcPr marL="68580" marR="68580" marT="0" marB="0"/>
                </a:tc>
              </a:tr>
              <a:tr h="351692">
                <a:tc>
                  <a:txBody>
                    <a:bodyPr/>
                    <a:lstStyle/>
                    <a:p>
                      <a:pPr>
                        <a:spcAft>
                          <a:spcPts val="300"/>
                        </a:spcAft>
                      </a:pPr>
                      <a:r>
                        <a:rPr lang="sr-Latn-RS" sz="2000" dirty="0" smtClean="0">
                          <a:latin typeface="Calibri Light" pitchFamily="34" charset="0"/>
                          <a:ea typeface="Calibri"/>
                          <a:cs typeface="Calibri Light" pitchFamily="34" charset="0"/>
                        </a:rPr>
                        <a:t>12</a:t>
                      </a:r>
                      <a:endParaRPr lang="en-US" sz="2000" dirty="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TCASU</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dirty="0" err="1">
                          <a:latin typeface="Calibri Light"/>
                          <a:ea typeface="Calibri"/>
                          <a:cs typeface="Times New Roman"/>
                        </a:rPr>
                        <a:t>Predrag</a:t>
                      </a:r>
                      <a:r>
                        <a:rPr lang="en-US" sz="2000" dirty="0">
                          <a:latin typeface="Calibri Light"/>
                          <a:ea typeface="Calibri"/>
                          <a:cs typeface="Times New Roman"/>
                        </a:rPr>
                        <a:t> </a:t>
                      </a:r>
                      <a:r>
                        <a:rPr lang="en-US" sz="2000" dirty="0" err="1">
                          <a:latin typeface="Calibri Light"/>
                          <a:ea typeface="Calibri"/>
                          <a:cs typeface="Times New Roman"/>
                        </a:rPr>
                        <a:t>Stanojević</a:t>
                      </a:r>
                      <a:endParaRPr lang="en-US" sz="2000" dirty="0">
                        <a:latin typeface="Calibri"/>
                        <a:ea typeface="Calibri"/>
                        <a:cs typeface="Times New Roman"/>
                      </a:endParaRPr>
                    </a:p>
                  </a:txBody>
                  <a:tcPr marL="68580" marR="68580" marT="0" marB="0"/>
                </a:tc>
              </a:tr>
              <a:tr h="351692">
                <a:tc>
                  <a:txBody>
                    <a:bodyPr/>
                    <a:lstStyle/>
                    <a:p>
                      <a:pPr>
                        <a:spcAft>
                          <a:spcPts val="300"/>
                        </a:spcAft>
                      </a:pPr>
                      <a:r>
                        <a:rPr lang="sr-Latn-RS" sz="2000" dirty="0" smtClean="0">
                          <a:latin typeface="Calibri Light" pitchFamily="34" charset="0"/>
                          <a:ea typeface="Calibri"/>
                          <a:cs typeface="Calibri Light" pitchFamily="34" charset="0"/>
                        </a:rPr>
                        <a:t>13</a:t>
                      </a:r>
                      <a:endParaRPr lang="en-US" sz="2000" dirty="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UoM</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dirty="0" err="1">
                          <a:latin typeface="Calibri Light"/>
                          <a:ea typeface="Calibri"/>
                          <a:cs typeface="Times New Roman"/>
                        </a:rPr>
                        <a:t>Goran</a:t>
                      </a:r>
                      <a:r>
                        <a:rPr lang="en-US" sz="2000" dirty="0">
                          <a:latin typeface="Calibri Light"/>
                          <a:ea typeface="Calibri"/>
                          <a:cs typeface="Times New Roman"/>
                        </a:rPr>
                        <a:t> </a:t>
                      </a:r>
                      <a:r>
                        <a:rPr lang="en-US" sz="2000" dirty="0" err="1">
                          <a:latin typeface="Calibri Light"/>
                          <a:ea typeface="Calibri"/>
                          <a:cs typeface="Times New Roman"/>
                        </a:rPr>
                        <a:t>Sekulić</a:t>
                      </a:r>
                      <a:endParaRPr lang="en-US" sz="2000" dirty="0">
                        <a:latin typeface="Calibri"/>
                        <a:ea typeface="Calibri"/>
                        <a:cs typeface="Times New Roman"/>
                      </a:endParaRPr>
                    </a:p>
                  </a:txBody>
                  <a:tcPr marL="68580" marR="68580" marT="0" marB="0"/>
                </a:tc>
              </a:tr>
              <a:tr h="351692">
                <a:tc>
                  <a:txBody>
                    <a:bodyPr/>
                    <a:lstStyle/>
                    <a:p>
                      <a:pPr>
                        <a:spcAft>
                          <a:spcPts val="300"/>
                        </a:spcAft>
                      </a:pPr>
                      <a:r>
                        <a:rPr lang="sr-Latn-RS" sz="2000" dirty="0" smtClean="0">
                          <a:latin typeface="Calibri Light" pitchFamily="34" charset="0"/>
                          <a:ea typeface="Calibri"/>
                          <a:cs typeface="Calibri Light" pitchFamily="34" charset="0"/>
                        </a:rPr>
                        <a:t>14</a:t>
                      </a:r>
                      <a:endParaRPr lang="en-US" sz="2000" dirty="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dirty="0">
                          <a:latin typeface="Calibri Light"/>
                          <a:ea typeface="Calibri"/>
                          <a:cs typeface="Times New Roman"/>
                        </a:rPr>
                        <a:t>PWMC VV</a:t>
                      </a:r>
                      <a:endParaRPr lang="en-US" sz="2000" dirty="0">
                        <a:latin typeface="Calibri"/>
                        <a:ea typeface="Calibri"/>
                        <a:cs typeface="Times New Roman"/>
                      </a:endParaRPr>
                    </a:p>
                  </a:txBody>
                  <a:tcPr marL="68580" marR="68580" marT="0" marB="0"/>
                </a:tc>
                <a:tc>
                  <a:txBody>
                    <a:bodyPr/>
                    <a:lstStyle/>
                    <a:p>
                      <a:pPr>
                        <a:lnSpc>
                          <a:spcPct val="107000"/>
                        </a:lnSpc>
                        <a:spcAft>
                          <a:spcPts val="0"/>
                        </a:spcAft>
                      </a:pPr>
                      <a:r>
                        <a:rPr lang="en-US" sz="2000" dirty="0" err="1">
                          <a:latin typeface="Calibri Light"/>
                          <a:ea typeface="Calibri"/>
                          <a:cs typeface="Times New Roman"/>
                        </a:rPr>
                        <a:t>Olivera</a:t>
                      </a:r>
                      <a:r>
                        <a:rPr lang="en-US" sz="2000" dirty="0">
                          <a:latin typeface="Calibri Light"/>
                          <a:ea typeface="Calibri"/>
                          <a:cs typeface="Times New Roman"/>
                        </a:rPr>
                        <a:t> </a:t>
                      </a:r>
                      <a:r>
                        <a:rPr lang="en-US" sz="2000" dirty="0" err="1">
                          <a:latin typeface="Calibri Light"/>
                          <a:ea typeface="Calibri"/>
                          <a:cs typeface="Times New Roman"/>
                        </a:rPr>
                        <a:t>Gavrilović</a:t>
                      </a:r>
                      <a:endParaRPr lang="en-US" sz="2000" dirty="0">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Project Management Committee</a:t>
            </a:r>
            <a:endParaRPr lang="en-US" sz="4000" b="1"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nvGraphicFramePr>
        <p:xfrm>
          <a:off x="431800" y="1841500"/>
          <a:ext cx="8305799" cy="2813536"/>
        </p:xfrm>
        <a:graphic>
          <a:graphicData uri="http://schemas.openxmlformats.org/drawingml/2006/table">
            <a:tbl>
              <a:tblPr>
                <a:tableStyleId>{3C2FFA5D-87B4-456A-9821-1D502468CF0F}</a:tableStyleId>
              </a:tblPr>
              <a:tblGrid>
                <a:gridCol w="553337"/>
                <a:gridCol w="2717502"/>
                <a:gridCol w="5034960"/>
              </a:tblGrid>
              <a:tr h="351692">
                <a:tc>
                  <a:txBody>
                    <a:bodyPr/>
                    <a:lstStyle/>
                    <a:p>
                      <a:pPr>
                        <a:spcAft>
                          <a:spcPts val="300"/>
                        </a:spcAft>
                      </a:pPr>
                      <a:r>
                        <a:rPr lang="bs-Latn-BA" sz="2000" b="1" dirty="0"/>
                        <a:t>No.</a:t>
                      </a:r>
                      <a:endParaRPr lang="en-US" sz="2000" b="1" dirty="0">
                        <a:latin typeface="Calibri Light" pitchFamily="34" charset="0"/>
                        <a:ea typeface="Calibri"/>
                        <a:cs typeface="Calibri Light" pitchFamily="34" charset="0"/>
                      </a:endParaRPr>
                    </a:p>
                  </a:txBody>
                  <a:tcPr marL="64979" marR="64979" marT="0" marB="0"/>
                </a:tc>
                <a:tc>
                  <a:txBody>
                    <a:bodyPr/>
                    <a:lstStyle/>
                    <a:p>
                      <a:pPr>
                        <a:spcAft>
                          <a:spcPts val="300"/>
                        </a:spcAft>
                      </a:pPr>
                      <a:r>
                        <a:rPr lang="bs-Latn-BA" sz="2000" b="1" dirty="0"/>
                        <a:t>Acronym</a:t>
                      </a:r>
                      <a:endParaRPr lang="en-US" sz="2000" b="1" dirty="0">
                        <a:latin typeface="Calibri Light" pitchFamily="34" charset="0"/>
                        <a:ea typeface="Calibri"/>
                        <a:cs typeface="Calibri Light" pitchFamily="34" charset="0"/>
                      </a:endParaRPr>
                    </a:p>
                  </a:txBody>
                  <a:tcPr marL="64979" marR="64979" marT="0" marB="0"/>
                </a:tc>
                <a:tc>
                  <a:txBody>
                    <a:bodyPr/>
                    <a:lstStyle/>
                    <a:p>
                      <a:pPr>
                        <a:spcAft>
                          <a:spcPts val="300"/>
                        </a:spcAft>
                      </a:pPr>
                      <a:r>
                        <a:rPr lang="bs-Latn-BA" sz="2000" b="1" dirty="0"/>
                        <a:t>Name</a:t>
                      </a:r>
                      <a:endParaRPr lang="en-US" sz="2000" b="1" dirty="0">
                        <a:latin typeface="Calibri Light" pitchFamily="34" charset="0"/>
                        <a:ea typeface="Calibri"/>
                        <a:cs typeface="Calibri Light" pitchFamily="34" charset="0"/>
                      </a:endParaRPr>
                    </a:p>
                  </a:txBody>
                  <a:tcPr marL="64979" marR="64979" marT="0" marB="0"/>
                </a:tc>
              </a:tr>
              <a:tr h="351692">
                <a:tc>
                  <a:txBody>
                    <a:bodyPr/>
                    <a:lstStyle/>
                    <a:p>
                      <a:pPr>
                        <a:spcAft>
                          <a:spcPts val="300"/>
                        </a:spcAft>
                      </a:pPr>
                      <a:r>
                        <a:rPr lang="bs-Latn-BA" sz="2000"/>
                        <a:t>1</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BOKU</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a:latin typeface="Calibri Light"/>
                          <a:ea typeface="Calibri"/>
                          <a:cs typeface="Times New Roman"/>
                        </a:rPr>
                        <a:t>Michael Tritthart</a:t>
                      </a:r>
                      <a:endParaRPr lang="en-US" sz="2000">
                        <a:latin typeface="Calibri"/>
                        <a:ea typeface="Calibri"/>
                        <a:cs typeface="Times New Roman"/>
                      </a:endParaRPr>
                    </a:p>
                  </a:txBody>
                  <a:tcPr marL="68580" marR="68580" marT="0" marB="0"/>
                </a:tc>
              </a:tr>
              <a:tr h="351692">
                <a:tc>
                  <a:txBody>
                    <a:bodyPr/>
                    <a:lstStyle/>
                    <a:p>
                      <a:pPr>
                        <a:spcAft>
                          <a:spcPts val="300"/>
                        </a:spcAft>
                      </a:pPr>
                      <a:r>
                        <a:rPr lang="bs-Latn-BA" sz="2000"/>
                        <a:t>2</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dirty="0" err="1">
                          <a:latin typeface="Calibri Light"/>
                          <a:ea typeface="Calibri"/>
                          <a:cs typeface="Times New Roman"/>
                        </a:rPr>
                        <a:t>AUTh</a:t>
                      </a:r>
                      <a:endParaRPr lang="en-US" sz="2000" dirty="0">
                        <a:latin typeface="Calibri"/>
                        <a:ea typeface="Calibri"/>
                        <a:cs typeface="Times New Roman"/>
                      </a:endParaRPr>
                    </a:p>
                  </a:txBody>
                  <a:tcPr marL="68580" marR="68580" marT="0" marB="0"/>
                </a:tc>
                <a:tc>
                  <a:txBody>
                    <a:bodyPr/>
                    <a:lstStyle/>
                    <a:p>
                      <a:pPr>
                        <a:lnSpc>
                          <a:spcPct val="107000"/>
                        </a:lnSpc>
                        <a:spcAft>
                          <a:spcPts val="0"/>
                        </a:spcAft>
                      </a:pPr>
                      <a:r>
                        <a:rPr lang="en-US" sz="2000">
                          <a:latin typeface="Calibri Light"/>
                          <a:ea typeface="Calibri"/>
                          <a:cs typeface="Times New Roman"/>
                        </a:rPr>
                        <a:t>Panagiotis Prinos</a:t>
                      </a:r>
                      <a:endParaRPr lang="en-US" sz="2000">
                        <a:latin typeface="Calibri"/>
                        <a:ea typeface="Calibri"/>
                        <a:cs typeface="Times New Roman"/>
                      </a:endParaRPr>
                    </a:p>
                  </a:txBody>
                  <a:tcPr marL="68580" marR="68580" marT="0" marB="0"/>
                </a:tc>
              </a:tr>
              <a:tr h="351692">
                <a:tc>
                  <a:txBody>
                    <a:bodyPr/>
                    <a:lstStyle/>
                    <a:p>
                      <a:pPr>
                        <a:spcAft>
                          <a:spcPts val="300"/>
                        </a:spcAft>
                      </a:pPr>
                      <a:r>
                        <a:rPr lang="bs-Latn-BA" sz="2000"/>
                        <a:t>3</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UPKM</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a:latin typeface="Calibri Light"/>
                          <a:ea typeface="Calibri"/>
                          <a:cs typeface="Times New Roman"/>
                        </a:rPr>
                        <a:t>Đurica Marković</a:t>
                      </a:r>
                      <a:endParaRPr lang="en-US" sz="2000">
                        <a:latin typeface="Calibri"/>
                        <a:ea typeface="Calibri"/>
                        <a:cs typeface="Times New Roman"/>
                      </a:endParaRPr>
                    </a:p>
                  </a:txBody>
                  <a:tcPr marL="68580" marR="68580" marT="0" marB="0"/>
                </a:tc>
              </a:tr>
              <a:tr h="351692">
                <a:tc>
                  <a:txBody>
                    <a:bodyPr/>
                    <a:lstStyle/>
                    <a:p>
                      <a:pPr>
                        <a:spcAft>
                          <a:spcPts val="300"/>
                        </a:spcAft>
                      </a:pPr>
                      <a:r>
                        <a:rPr lang="bs-Latn-BA" sz="2000"/>
                        <a:t>4</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NMBU</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a:latin typeface="Calibri Light"/>
                          <a:ea typeface="Calibri"/>
                          <a:cs typeface="Times New Roman"/>
                        </a:rPr>
                        <a:t>Zakhar Maletskyi</a:t>
                      </a:r>
                      <a:endParaRPr lang="en-US" sz="2000">
                        <a:latin typeface="Calibri"/>
                        <a:ea typeface="Calibri"/>
                        <a:cs typeface="Times New Roman"/>
                      </a:endParaRPr>
                    </a:p>
                  </a:txBody>
                  <a:tcPr marL="68580" marR="68580" marT="0" marB="0"/>
                </a:tc>
              </a:tr>
              <a:tr h="351692">
                <a:tc>
                  <a:txBody>
                    <a:bodyPr/>
                    <a:lstStyle/>
                    <a:p>
                      <a:pPr>
                        <a:spcAft>
                          <a:spcPts val="300"/>
                        </a:spcAft>
                      </a:pPr>
                      <a:r>
                        <a:rPr lang="bs-Latn-BA" sz="2000"/>
                        <a:t>5</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UL</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a:latin typeface="Calibri Light"/>
                          <a:ea typeface="Calibri"/>
                          <a:cs typeface="Times New Roman"/>
                        </a:rPr>
                        <a:t>Maria Manuela Portela</a:t>
                      </a:r>
                      <a:endParaRPr lang="en-US" sz="2000">
                        <a:latin typeface="Calibri"/>
                        <a:ea typeface="Calibri"/>
                        <a:cs typeface="Times New Roman"/>
                      </a:endParaRPr>
                    </a:p>
                  </a:txBody>
                  <a:tcPr marL="68580" marR="68580" marT="0" marB="0"/>
                </a:tc>
              </a:tr>
              <a:tr h="351692">
                <a:tc>
                  <a:txBody>
                    <a:bodyPr/>
                    <a:lstStyle/>
                    <a:p>
                      <a:pPr>
                        <a:spcAft>
                          <a:spcPts val="300"/>
                        </a:spcAft>
                      </a:pPr>
                      <a:r>
                        <a:rPr lang="bs-Latn-BA" sz="2000"/>
                        <a:t>6</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UNI</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a:latin typeface="Calibri Light"/>
                          <a:ea typeface="Calibri"/>
                          <a:cs typeface="Times New Roman"/>
                        </a:rPr>
                        <a:t>Slaviša Trajković</a:t>
                      </a:r>
                      <a:endParaRPr lang="en-US" sz="2000">
                        <a:latin typeface="Calibri"/>
                        <a:ea typeface="Calibri"/>
                        <a:cs typeface="Times New Roman"/>
                      </a:endParaRPr>
                    </a:p>
                  </a:txBody>
                  <a:tcPr marL="68580" marR="68580" marT="0" marB="0"/>
                </a:tc>
              </a:tr>
              <a:tr h="351692">
                <a:tc>
                  <a:txBody>
                    <a:bodyPr/>
                    <a:lstStyle/>
                    <a:p>
                      <a:pPr>
                        <a:spcAft>
                          <a:spcPts val="300"/>
                        </a:spcAft>
                      </a:pPr>
                      <a:r>
                        <a:rPr lang="bs-Latn-BA" sz="2000"/>
                        <a:t>7</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UNI</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dirty="0">
                          <a:latin typeface="Calibri Light"/>
                          <a:ea typeface="Calibri"/>
                          <a:cs typeface="Times New Roman"/>
                        </a:rPr>
                        <a:t>Milan </a:t>
                      </a:r>
                      <a:r>
                        <a:rPr lang="en-US" sz="2000" dirty="0" err="1">
                          <a:latin typeface="Calibri Light"/>
                          <a:ea typeface="Calibri"/>
                          <a:cs typeface="Times New Roman"/>
                        </a:rPr>
                        <a:t>Gocić</a:t>
                      </a:r>
                      <a:endParaRPr lang="en-US" sz="2000" dirty="0">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304800" y="533400"/>
            <a:ext cx="8686800" cy="838200"/>
          </a:xfrm>
        </p:spPr>
        <p:txBody>
          <a:bodyPr>
            <a:noAutofit/>
          </a:bodyPr>
          <a:lstStyle/>
          <a:p>
            <a:r>
              <a:rPr lang="bs-Latn-BA" sz="3600" b="1" dirty="0" smtClean="0">
                <a:solidFill>
                  <a:schemeClr val="tx2">
                    <a:lumMod val="60000"/>
                    <a:lumOff val="40000"/>
                  </a:schemeClr>
                </a:solidFill>
                <a:latin typeface="Calibri Light" pitchFamily="34" charset="0"/>
                <a:cs typeface="Calibri Light" pitchFamily="34" charset="0"/>
              </a:rPr>
              <a:t>Quality Assurance Committee</a:t>
            </a:r>
            <a:endParaRPr lang="en-US" sz="3600" b="1"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nvGraphicFramePr>
        <p:xfrm>
          <a:off x="457200" y="2514600"/>
          <a:ext cx="8305799" cy="1758460"/>
        </p:xfrm>
        <a:graphic>
          <a:graphicData uri="http://schemas.openxmlformats.org/drawingml/2006/table">
            <a:tbl>
              <a:tblPr>
                <a:tableStyleId>{3C2FFA5D-87B4-456A-9821-1D502468CF0F}</a:tableStyleId>
              </a:tblPr>
              <a:tblGrid>
                <a:gridCol w="553337"/>
                <a:gridCol w="2717502"/>
                <a:gridCol w="5034960"/>
              </a:tblGrid>
              <a:tr h="351692">
                <a:tc>
                  <a:txBody>
                    <a:bodyPr/>
                    <a:lstStyle/>
                    <a:p>
                      <a:pPr>
                        <a:spcAft>
                          <a:spcPts val="300"/>
                        </a:spcAft>
                      </a:pPr>
                      <a:r>
                        <a:rPr lang="bs-Latn-BA" sz="2000" b="1" dirty="0">
                          <a:latin typeface="Calibri Light" pitchFamily="34" charset="0"/>
                          <a:cs typeface="Calibri Light" pitchFamily="34" charset="0"/>
                        </a:rPr>
                        <a:t>No.</a:t>
                      </a:r>
                      <a:endParaRPr lang="en-US" sz="2000" b="1" dirty="0">
                        <a:latin typeface="Calibri Light" pitchFamily="34" charset="0"/>
                        <a:ea typeface="Calibri"/>
                        <a:cs typeface="Calibri Light" pitchFamily="34" charset="0"/>
                      </a:endParaRPr>
                    </a:p>
                  </a:txBody>
                  <a:tcPr marL="64979" marR="64979" marT="0" marB="0"/>
                </a:tc>
                <a:tc>
                  <a:txBody>
                    <a:bodyPr/>
                    <a:lstStyle/>
                    <a:p>
                      <a:pPr>
                        <a:spcAft>
                          <a:spcPts val="300"/>
                        </a:spcAft>
                      </a:pPr>
                      <a:r>
                        <a:rPr lang="bs-Latn-BA" sz="2000" b="1" dirty="0">
                          <a:latin typeface="Calibri Light" pitchFamily="34" charset="0"/>
                          <a:cs typeface="Calibri Light" pitchFamily="34" charset="0"/>
                        </a:rPr>
                        <a:t>Acronym</a:t>
                      </a:r>
                      <a:endParaRPr lang="en-US" sz="2000" b="1" dirty="0">
                        <a:latin typeface="Calibri Light" pitchFamily="34" charset="0"/>
                        <a:ea typeface="Calibri"/>
                        <a:cs typeface="Calibri Light" pitchFamily="34" charset="0"/>
                      </a:endParaRPr>
                    </a:p>
                  </a:txBody>
                  <a:tcPr marL="64979" marR="64979" marT="0" marB="0"/>
                </a:tc>
                <a:tc>
                  <a:txBody>
                    <a:bodyPr/>
                    <a:lstStyle/>
                    <a:p>
                      <a:pPr>
                        <a:spcAft>
                          <a:spcPts val="300"/>
                        </a:spcAft>
                      </a:pPr>
                      <a:r>
                        <a:rPr lang="bs-Latn-BA" sz="2000" b="1" dirty="0">
                          <a:latin typeface="Calibri Light" pitchFamily="34" charset="0"/>
                          <a:cs typeface="Calibri Light" pitchFamily="34" charset="0"/>
                        </a:rPr>
                        <a:t>Name</a:t>
                      </a:r>
                      <a:endParaRPr lang="en-US" sz="2000" b="1" dirty="0">
                        <a:latin typeface="Calibri Light" pitchFamily="34" charset="0"/>
                        <a:ea typeface="Calibri"/>
                        <a:cs typeface="Calibri Light" pitchFamily="34" charset="0"/>
                      </a:endParaRPr>
                    </a:p>
                  </a:txBody>
                  <a:tcPr marL="64979" marR="64979" marT="0" marB="0"/>
                </a:tc>
              </a:tr>
              <a:tr h="351692">
                <a:tc>
                  <a:txBody>
                    <a:bodyPr/>
                    <a:lstStyle/>
                    <a:p>
                      <a:pPr>
                        <a:spcAft>
                          <a:spcPts val="300"/>
                        </a:spcAft>
                      </a:pPr>
                      <a:r>
                        <a:rPr lang="bs-Latn-BA" sz="2000">
                          <a:latin typeface="Calibri Light" pitchFamily="34" charset="0"/>
                          <a:cs typeface="Calibri Light" pitchFamily="34" charset="0"/>
                        </a:rPr>
                        <a:t>1</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UL</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a:latin typeface="Calibri Light"/>
                          <a:ea typeface="Calibri"/>
                          <a:cs typeface="Times New Roman"/>
                        </a:rPr>
                        <a:t>Maria Manuela Portela</a:t>
                      </a:r>
                      <a:endParaRPr lang="en-US" sz="2000">
                        <a:latin typeface="Calibri"/>
                        <a:ea typeface="Calibri"/>
                        <a:cs typeface="Times New Roman"/>
                      </a:endParaRPr>
                    </a:p>
                  </a:txBody>
                  <a:tcPr marL="68580" marR="68580" marT="0" marB="0"/>
                </a:tc>
              </a:tr>
              <a:tr h="351692">
                <a:tc>
                  <a:txBody>
                    <a:bodyPr/>
                    <a:lstStyle/>
                    <a:p>
                      <a:pPr>
                        <a:spcAft>
                          <a:spcPts val="300"/>
                        </a:spcAft>
                      </a:pPr>
                      <a:r>
                        <a:rPr lang="bs-Latn-BA" sz="2000">
                          <a:latin typeface="Calibri Light" pitchFamily="34" charset="0"/>
                          <a:cs typeface="Calibri Light" pitchFamily="34" charset="0"/>
                        </a:rPr>
                        <a:t>2</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NMBU</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a:solidFill>
                            <a:srgbClr val="000000"/>
                          </a:solidFill>
                          <a:latin typeface="Calibri Light"/>
                          <a:ea typeface="Calibri"/>
                          <a:cs typeface="Times New Roman"/>
                        </a:rPr>
                        <a:t>Elisabeth Sundheim Hoff</a:t>
                      </a:r>
                      <a:endParaRPr lang="en-US" sz="2000">
                        <a:latin typeface="Calibri"/>
                        <a:ea typeface="Calibri"/>
                        <a:cs typeface="Times New Roman"/>
                      </a:endParaRPr>
                    </a:p>
                  </a:txBody>
                  <a:tcPr marL="68580" marR="68580" marT="0" marB="0"/>
                </a:tc>
              </a:tr>
              <a:tr h="351692">
                <a:tc>
                  <a:txBody>
                    <a:bodyPr/>
                    <a:lstStyle/>
                    <a:p>
                      <a:pPr>
                        <a:spcAft>
                          <a:spcPts val="300"/>
                        </a:spcAft>
                      </a:pPr>
                      <a:r>
                        <a:rPr lang="bs-Latn-BA" sz="2000">
                          <a:latin typeface="Calibri Light" pitchFamily="34" charset="0"/>
                          <a:cs typeface="Calibri Light" pitchFamily="34" charset="0"/>
                        </a:rPr>
                        <a:t>3</a:t>
                      </a:r>
                      <a:endParaRPr lang="en-US" sz="200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UACEG</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a:latin typeface="Calibri Light"/>
                          <a:ea typeface="Calibri"/>
                          <a:cs typeface="Times New Roman"/>
                        </a:rPr>
                        <a:t>Maria Mavrova-Guirguinova</a:t>
                      </a:r>
                      <a:endParaRPr lang="en-US" sz="2000">
                        <a:latin typeface="Calibri"/>
                        <a:ea typeface="Calibri"/>
                        <a:cs typeface="Times New Roman"/>
                      </a:endParaRPr>
                    </a:p>
                  </a:txBody>
                  <a:tcPr marL="68580" marR="68580" marT="0" marB="0"/>
                </a:tc>
              </a:tr>
              <a:tr h="351692">
                <a:tc>
                  <a:txBody>
                    <a:bodyPr/>
                    <a:lstStyle/>
                    <a:p>
                      <a:pPr>
                        <a:spcAft>
                          <a:spcPts val="300"/>
                        </a:spcAft>
                      </a:pPr>
                      <a:r>
                        <a:rPr lang="bs-Latn-BA" sz="2000" dirty="0">
                          <a:latin typeface="Calibri Light" pitchFamily="34" charset="0"/>
                          <a:cs typeface="Calibri Light" pitchFamily="34" charset="0"/>
                        </a:rPr>
                        <a:t>4</a:t>
                      </a:r>
                      <a:endParaRPr lang="en-US" sz="2000" dirty="0">
                        <a:latin typeface="Calibri Light" pitchFamily="34" charset="0"/>
                        <a:ea typeface="Calibri"/>
                        <a:cs typeface="Calibri Light" pitchFamily="34" charset="0"/>
                      </a:endParaRPr>
                    </a:p>
                  </a:txBody>
                  <a:tcPr marL="64979" marR="64979" marT="0" marB="0"/>
                </a:tc>
                <a:tc>
                  <a:txBody>
                    <a:bodyPr/>
                    <a:lstStyle/>
                    <a:p>
                      <a:pPr>
                        <a:lnSpc>
                          <a:spcPct val="107000"/>
                        </a:lnSpc>
                        <a:spcAft>
                          <a:spcPts val="0"/>
                        </a:spcAft>
                      </a:pPr>
                      <a:r>
                        <a:rPr lang="en-US" sz="2000">
                          <a:latin typeface="Calibri Light"/>
                          <a:ea typeface="Calibri"/>
                          <a:cs typeface="Times New Roman"/>
                        </a:rPr>
                        <a:t>UNIRIFCE</a:t>
                      </a:r>
                      <a:endParaRPr lang="en-US" sz="2000">
                        <a:latin typeface="Calibri"/>
                        <a:ea typeface="Calibri"/>
                        <a:cs typeface="Times New Roman"/>
                      </a:endParaRPr>
                    </a:p>
                  </a:txBody>
                  <a:tcPr marL="68580" marR="68580" marT="0" marB="0"/>
                </a:tc>
                <a:tc>
                  <a:txBody>
                    <a:bodyPr/>
                    <a:lstStyle/>
                    <a:p>
                      <a:pPr>
                        <a:lnSpc>
                          <a:spcPct val="107000"/>
                        </a:lnSpc>
                        <a:spcAft>
                          <a:spcPts val="0"/>
                        </a:spcAft>
                      </a:pPr>
                      <a:r>
                        <a:rPr lang="en-US" sz="2000" dirty="0">
                          <a:latin typeface="Calibri Light"/>
                          <a:ea typeface="Calibri"/>
                          <a:cs typeface="Times New Roman"/>
                        </a:rPr>
                        <a:t>Barbara </a:t>
                      </a:r>
                      <a:r>
                        <a:rPr lang="en-US" sz="2000" dirty="0" err="1">
                          <a:latin typeface="Calibri Light"/>
                          <a:ea typeface="Calibri"/>
                          <a:cs typeface="Times New Roman"/>
                        </a:rPr>
                        <a:t>Karleuša</a:t>
                      </a:r>
                      <a:endParaRPr lang="en-US" sz="2000" dirty="0">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pic>
        <p:nvPicPr>
          <p:cNvPr id="1026" name="Picture 2"/>
          <p:cNvPicPr>
            <a:picLocks noChangeAspect="1" noChangeArrowheads="1"/>
          </p:cNvPicPr>
          <p:nvPr/>
        </p:nvPicPr>
        <p:blipFill>
          <a:blip r:embed="rId6" cstate="print"/>
          <a:srcRect/>
          <a:stretch>
            <a:fillRect/>
          </a:stretch>
        </p:blipFill>
        <p:spPr bwMode="auto">
          <a:xfrm>
            <a:off x="228600" y="609600"/>
            <a:ext cx="8686800" cy="5638800"/>
          </a:xfrm>
          <a:prstGeom prst="rect">
            <a:avLst/>
          </a:prstGeom>
          <a:noFill/>
          <a:ln w="9525">
            <a:noFill/>
            <a:miter lim="800000"/>
            <a:headEnd/>
            <a:tailEnd/>
          </a:ln>
        </p:spPr>
      </p:pic>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pic>
        <p:nvPicPr>
          <p:cNvPr id="1026" name="Picture 2"/>
          <p:cNvPicPr>
            <a:picLocks noChangeAspect="1" noChangeArrowheads="1"/>
          </p:cNvPicPr>
          <p:nvPr/>
        </p:nvPicPr>
        <p:blipFill>
          <a:blip r:embed="rId6" cstate="print"/>
          <a:srcRect/>
          <a:stretch>
            <a:fillRect/>
          </a:stretch>
        </p:blipFill>
        <p:spPr bwMode="auto">
          <a:xfrm>
            <a:off x="228600" y="609600"/>
            <a:ext cx="8686800" cy="5638800"/>
          </a:xfrm>
          <a:prstGeom prst="rect">
            <a:avLst/>
          </a:prstGeom>
          <a:noFill/>
          <a:ln w="9525">
            <a:noFill/>
            <a:miter lim="800000"/>
            <a:headEnd/>
            <a:tailEnd/>
          </a:ln>
        </p:spPr>
      </p:pic>
      <p:sp>
        <p:nvSpPr>
          <p:cNvPr id="9" name="Text Box 8"/>
          <p:cNvSpPr txBox="1">
            <a:spLocks noChangeArrowheads="1"/>
          </p:cNvSpPr>
          <p:nvPr/>
        </p:nvSpPr>
        <p:spPr bwMode="auto">
          <a:xfrm>
            <a:off x="1371600" y="2971800"/>
            <a:ext cx="6400800" cy="1323439"/>
          </a:xfrm>
          <a:prstGeom prst="rect">
            <a:avLst/>
          </a:prstGeom>
          <a:solidFill>
            <a:srgbClr val="FFFF99"/>
          </a:solidFill>
          <a:ln w="9525">
            <a:noFill/>
            <a:miter lim="800000"/>
            <a:headEnd/>
            <a:tailEnd/>
          </a:ln>
        </p:spPr>
        <p:txBody>
          <a:bodyPr>
            <a:spAutoFit/>
          </a:bodyPr>
          <a:lstStyle/>
          <a:p>
            <a:pPr>
              <a:spcBef>
                <a:spcPct val="50000"/>
              </a:spcBef>
            </a:pPr>
            <a:r>
              <a:rPr lang="en-US" sz="2000" b="1" i="1" dirty="0">
                <a:solidFill>
                  <a:srgbClr val="FF0000"/>
                </a:solidFill>
                <a:latin typeface="Calibri Light" pitchFamily="34" charset="0"/>
                <a:cs typeface="Calibri Light" pitchFamily="34" charset="0"/>
              </a:rPr>
              <a:t>PC - Responsible for </a:t>
            </a:r>
            <a:br>
              <a:rPr lang="en-US" sz="2000" b="1" i="1" dirty="0">
                <a:solidFill>
                  <a:srgbClr val="FF0000"/>
                </a:solidFill>
                <a:latin typeface="Calibri Light" pitchFamily="34" charset="0"/>
                <a:cs typeface="Calibri Light" pitchFamily="34" charset="0"/>
              </a:rPr>
            </a:br>
            <a:r>
              <a:rPr lang="en-US" sz="2000" b="1" i="1" dirty="0">
                <a:solidFill>
                  <a:srgbClr val="FF0000"/>
                </a:solidFill>
                <a:latin typeface="Calibri Light" pitchFamily="34" charset="0"/>
                <a:cs typeface="Calibri Light" pitchFamily="34" charset="0"/>
              </a:rPr>
              <a:t>- overall project management (technical and operational), </a:t>
            </a:r>
            <a:br>
              <a:rPr lang="en-US" sz="2000" b="1" i="1" dirty="0">
                <a:solidFill>
                  <a:srgbClr val="FF0000"/>
                </a:solidFill>
                <a:latin typeface="Calibri Light" pitchFamily="34" charset="0"/>
                <a:cs typeface="Calibri Light" pitchFamily="34" charset="0"/>
              </a:rPr>
            </a:br>
            <a:r>
              <a:rPr lang="en-US" sz="2000" b="1" i="1" dirty="0">
                <a:solidFill>
                  <a:srgbClr val="FF0000"/>
                </a:solidFill>
                <a:latin typeface="Calibri Light" pitchFamily="34" charset="0"/>
                <a:cs typeface="Calibri Light" pitchFamily="34" charset="0"/>
              </a:rPr>
              <a:t>- communication and reporting to EACEA, </a:t>
            </a:r>
            <a:br>
              <a:rPr lang="en-US" sz="2000" b="1" i="1" dirty="0">
                <a:solidFill>
                  <a:srgbClr val="FF0000"/>
                </a:solidFill>
                <a:latin typeface="Calibri Light" pitchFamily="34" charset="0"/>
                <a:cs typeface="Calibri Light" pitchFamily="34" charset="0"/>
              </a:rPr>
            </a:br>
            <a:r>
              <a:rPr lang="en-US" sz="2000" b="1" i="1" dirty="0">
                <a:solidFill>
                  <a:srgbClr val="FF0000"/>
                </a:solidFill>
                <a:latin typeface="Calibri Light" pitchFamily="34" charset="0"/>
                <a:cs typeface="Calibri Light" pitchFamily="34" charset="0"/>
              </a:rPr>
              <a:t>- efficient use of the project grant, etc.</a:t>
            </a: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pic>
        <p:nvPicPr>
          <p:cNvPr id="1026" name="Picture 2"/>
          <p:cNvPicPr>
            <a:picLocks noChangeAspect="1" noChangeArrowheads="1"/>
          </p:cNvPicPr>
          <p:nvPr/>
        </p:nvPicPr>
        <p:blipFill>
          <a:blip r:embed="rId6" cstate="print"/>
          <a:srcRect/>
          <a:stretch>
            <a:fillRect/>
          </a:stretch>
        </p:blipFill>
        <p:spPr bwMode="auto">
          <a:xfrm>
            <a:off x="228600" y="609600"/>
            <a:ext cx="8686800" cy="5638800"/>
          </a:xfrm>
          <a:prstGeom prst="rect">
            <a:avLst/>
          </a:prstGeom>
          <a:noFill/>
          <a:ln w="9525">
            <a:noFill/>
            <a:miter lim="800000"/>
            <a:headEnd/>
            <a:tailEnd/>
          </a:ln>
        </p:spPr>
      </p:pic>
      <p:sp>
        <p:nvSpPr>
          <p:cNvPr id="9" name="Text Box 8"/>
          <p:cNvSpPr txBox="1">
            <a:spLocks noChangeArrowheads="1"/>
          </p:cNvSpPr>
          <p:nvPr/>
        </p:nvSpPr>
        <p:spPr bwMode="auto">
          <a:xfrm>
            <a:off x="152400" y="2514600"/>
            <a:ext cx="5791200" cy="2400657"/>
          </a:xfrm>
          <a:prstGeom prst="rect">
            <a:avLst/>
          </a:prstGeom>
          <a:solidFill>
            <a:srgbClr val="FFFF99"/>
          </a:solidFill>
          <a:ln w="9525">
            <a:noFill/>
            <a:miter lim="800000"/>
            <a:headEnd/>
            <a:tailEnd/>
          </a:ln>
        </p:spPr>
        <p:txBody>
          <a:bodyPr>
            <a:spAutoFit/>
          </a:bodyPr>
          <a:lstStyle/>
          <a:p>
            <a:pPr>
              <a:spcBef>
                <a:spcPct val="50000"/>
              </a:spcBef>
            </a:pPr>
            <a:r>
              <a:rPr lang="en-US" sz="2000" b="1" i="1" dirty="0">
                <a:solidFill>
                  <a:srgbClr val="FF0000"/>
                </a:solidFill>
                <a:latin typeface="Calibri Light" pitchFamily="34" charset="0"/>
                <a:cs typeface="Calibri Light" pitchFamily="34" charset="0"/>
              </a:rPr>
              <a:t>The QAC consists of </a:t>
            </a:r>
            <a:r>
              <a:rPr lang="en-US" sz="2000" b="1" i="1" u="sng" dirty="0">
                <a:solidFill>
                  <a:srgbClr val="FF0000"/>
                </a:solidFill>
                <a:latin typeface="Calibri Light" pitchFamily="34" charset="0"/>
                <a:cs typeface="Calibri Light" pitchFamily="34" charset="0"/>
              </a:rPr>
              <a:t>4 members</a:t>
            </a:r>
            <a:r>
              <a:rPr lang="en-US" sz="2000" b="1" i="1" dirty="0">
                <a:solidFill>
                  <a:srgbClr val="FF0000"/>
                </a:solidFill>
                <a:latin typeface="Calibri Light" pitchFamily="34" charset="0"/>
                <a:cs typeface="Calibri Light" pitchFamily="34" charset="0"/>
              </a:rPr>
              <a:t> from partner institutions </a:t>
            </a:r>
            <a:r>
              <a:rPr lang="en-US" sz="2000" b="1" i="1" u="sng" dirty="0">
                <a:solidFill>
                  <a:srgbClr val="FF0000"/>
                </a:solidFill>
                <a:latin typeface="Calibri Light" pitchFamily="34" charset="0"/>
                <a:cs typeface="Calibri Light" pitchFamily="34" charset="0"/>
              </a:rPr>
              <a:t>experienced in quality assurance</a:t>
            </a:r>
            <a:r>
              <a:rPr lang="en-US" sz="2000" b="1" i="1" dirty="0">
                <a:solidFill>
                  <a:srgbClr val="FF0000"/>
                </a:solidFill>
                <a:latin typeface="Calibri Light" pitchFamily="34" charset="0"/>
                <a:cs typeface="Calibri Light" pitchFamily="34" charset="0"/>
              </a:rPr>
              <a:t>. </a:t>
            </a:r>
          </a:p>
          <a:p>
            <a:pPr>
              <a:spcBef>
                <a:spcPct val="50000"/>
              </a:spcBef>
            </a:pPr>
            <a:r>
              <a:rPr lang="en-US" sz="2000" b="1" i="1" dirty="0">
                <a:solidFill>
                  <a:srgbClr val="FF0000"/>
                </a:solidFill>
                <a:latin typeface="Calibri Light" pitchFamily="34" charset="0"/>
                <a:cs typeface="Calibri Light" pitchFamily="34" charset="0"/>
              </a:rPr>
              <a:t>The QAC team is a direct support to the Project Coordinator in </a:t>
            </a:r>
            <a:br>
              <a:rPr lang="en-US" sz="2000" b="1" i="1" dirty="0">
                <a:solidFill>
                  <a:srgbClr val="FF0000"/>
                </a:solidFill>
                <a:latin typeface="Calibri Light" pitchFamily="34" charset="0"/>
                <a:cs typeface="Calibri Light" pitchFamily="34" charset="0"/>
              </a:rPr>
            </a:br>
            <a:r>
              <a:rPr lang="en-US" sz="2000" b="1" i="1" dirty="0">
                <a:solidFill>
                  <a:srgbClr val="FF0000"/>
                </a:solidFill>
                <a:latin typeface="Calibri Light" pitchFamily="34" charset="0"/>
                <a:cs typeface="Calibri Light" pitchFamily="34" charset="0"/>
              </a:rPr>
              <a:t>- monitoring and assessing the quality of the project and its results,</a:t>
            </a:r>
            <a:br>
              <a:rPr lang="en-US" sz="2000" b="1" i="1" dirty="0">
                <a:solidFill>
                  <a:srgbClr val="FF0000"/>
                </a:solidFill>
                <a:latin typeface="Calibri Light" pitchFamily="34" charset="0"/>
                <a:cs typeface="Calibri Light" pitchFamily="34" charset="0"/>
              </a:rPr>
            </a:br>
            <a:r>
              <a:rPr lang="en-US" sz="2000" b="1" i="1" dirty="0">
                <a:solidFill>
                  <a:srgbClr val="FF0000"/>
                </a:solidFill>
                <a:latin typeface="Calibri Light" pitchFamily="34" charset="0"/>
                <a:cs typeface="Calibri Light" pitchFamily="34" charset="0"/>
              </a:rPr>
              <a:t>- in development of Quality </a:t>
            </a:r>
            <a:r>
              <a:rPr lang="en-US" sz="2000" b="1" i="1" dirty="0" smtClean="0">
                <a:solidFill>
                  <a:srgbClr val="FF0000"/>
                </a:solidFill>
                <a:latin typeface="Calibri Light" pitchFamily="34" charset="0"/>
                <a:cs typeface="Calibri Light" pitchFamily="34" charset="0"/>
              </a:rPr>
              <a:t>and </a:t>
            </a:r>
            <a:r>
              <a:rPr lang="sr-Latn-RS" sz="2000" b="1" i="1" dirty="0" smtClean="0">
                <a:solidFill>
                  <a:srgbClr val="FF0000"/>
                </a:solidFill>
                <a:latin typeface="Calibri Light" pitchFamily="34" charset="0"/>
                <a:cs typeface="Calibri Light" pitchFamily="34" charset="0"/>
              </a:rPr>
              <a:t>Assurance Plan</a:t>
            </a:r>
            <a:r>
              <a:rPr lang="en-US" sz="2000" b="1" i="1" dirty="0" smtClean="0">
                <a:solidFill>
                  <a:srgbClr val="FF0000"/>
                </a:solidFill>
                <a:latin typeface="Calibri Light" pitchFamily="34" charset="0"/>
                <a:cs typeface="Calibri Light" pitchFamily="34" charset="0"/>
              </a:rPr>
              <a:t>.</a:t>
            </a:r>
            <a:r>
              <a:rPr lang="en-US" sz="2000" b="1" i="1" dirty="0">
                <a:solidFill>
                  <a:srgbClr val="FF0000"/>
                </a:solidFill>
                <a:latin typeface="Calibri Light" pitchFamily="34" charset="0"/>
                <a:cs typeface="Calibri Light" pitchFamily="34" charset="0"/>
              </a:rPr>
              <a:t> </a:t>
            </a: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pic>
        <p:nvPicPr>
          <p:cNvPr id="1026" name="Picture 2"/>
          <p:cNvPicPr>
            <a:picLocks noChangeAspect="1" noChangeArrowheads="1"/>
          </p:cNvPicPr>
          <p:nvPr/>
        </p:nvPicPr>
        <p:blipFill>
          <a:blip r:embed="rId6" cstate="print"/>
          <a:srcRect/>
          <a:stretch>
            <a:fillRect/>
          </a:stretch>
        </p:blipFill>
        <p:spPr bwMode="auto">
          <a:xfrm>
            <a:off x="228600" y="609600"/>
            <a:ext cx="8686800" cy="5638800"/>
          </a:xfrm>
          <a:prstGeom prst="rect">
            <a:avLst/>
          </a:prstGeom>
          <a:noFill/>
          <a:ln w="9525">
            <a:noFill/>
            <a:miter lim="800000"/>
            <a:headEnd/>
            <a:tailEnd/>
          </a:ln>
        </p:spPr>
      </p:pic>
      <p:sp>
        <p:nvSpPr>
          <p:cNvPr id="9" name="Text Box 8"/>
          <p:cNvSpPr txBox="1">
            <a:spLocks noChangeArrowheads="1"/>
          </p:cNvSpPr>
          <p:nvPr/>
        </p:nvSpPr>
        <p:spPr bwMode="auto">
          <a:xfrm>
            <a:off x="5810250" y="3886200"/>
            <a:ext cx="3181350" cy="1015663"/>
          </a:xfrm>
          <a:prstGeom prst="rect">
            <a:avLst/>
          </a:prstGeom>
          <a:solidFill>
            <a:srgbClr val="FFFF99"/>
          </a:solidFill>
          <a:ln w="9525">
            <a:noFill/>
            <a:miter lim="800000"/>
            <a:headEnd/>
            <a:tailEnd/>
          </a:ln>
        </p:spPr>
        <p:txBody>
          <a:bodyPr wrap="square">
            <a:spAutoFit/>
          </a:bodyPr>
          <a:lstStyle/>
          <a:p>
            <a:pPr>
              <a:spcBef>
                <a:spcPct val="50000"/>
              </a:spcBef>
            </a:pPr>
            <a:r>
              <a:rPr lang="en-US" sz="2000" b="1" i="1" dirty="0">
                <a:solidFill>
                  <a:srgbClr val="FF0000"/>
                </a:solidFill>
                <a:latin typeface="Calibri Light" pitchFamily="34" charset="0"/>
                <a:cs typeface="Calibri Light" pitchFamily="34" charset="0"/>
              </a:rPr>
              <a:t>PMC - Responsible for </a:t>
            </a:r>
            <a:r>
              <a:rPr lang="en-GB" sz="2000" b="1" i="1" dirty="0">
                <a:solidFill>
                  <a:srgbClr val="FF0000"/>
                </a:solidFill>
                <a:latin typeface="Calibri Light" pitchFamily="34" charset="0"/>
                <a:cs typeface="Calibri Light" pitchFamily="34" charset="0"/>
              </a:rPr>
              <a:t>the achievement of the project outcomes</a:t>
            </a:r>
            <a:r>
              <a:rPr lang="en-US" sz="2000" b="1" i="1" dirty="0">
                <a:solidFill>
                  <a:srgbClr val="FF0000"/>
                </a:solidFill>
                <a:latin typeface="Calibri Light" pitchFamily="34" charset="0"/>
                <a:cs typeface="Calibri Light" pitchFamily="34" charset="0"/>
              </a:rPr>
              <a:t>.</a:t>
            </a: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pic>
        <p:nvPicPr>
          <p:cNvPr id="1026" name="Picture 2"/>
          <p:cNvPicPr>
            <a:picLocks noChangeAspect="1" noChangeArrowheads="1"/>
          </p:cNvPicPr>
          <p:nvPr/>
        </p:nvPicPr>
        <p:blipFill>
          <a:blip r:embed="rId6" cstate="print"/>
          <a:srcRect/>
          <a:stretch>
            <a:fillRect/>
          </a:stretch>
        </p:blipFill>
        <p:spPr bwMode="auto">
          <a:xfrm>
            <a:off x="228600" y="609600"/>
            <a:ext cx="8686800" cy="5638800"/>
          </a:xfrm>
          <a:prstGeom prst="rect">
            <a:avLst/>
          </a:prstGeom>
          <a:noFill/>
          <a:ln w="9525">
            <a:noFill/>
            <a:miter lim="800000"/>
            <a:headEnd/>
            <a:tailEnd/>
          </a:ln>
        </p:spPr>
      </p:pic>
      <p:sp>
        <p:nvSpPr>
          <p:cNvPr id="9" name="Text Box 8"/>
          <p:cNvSpPr txBox="1">
            <a:spLocks noChangeArrowheads="1"/>
          </p:cNvSpPr>
          <p:nvPr/>
        </p:nvSpPr>
        <p:spPr bwMode="auto">
          <a:xfrm>
            <a:off x="1066800" y="3810000"/>
            <a:ext cx="6858000" cy="3016210"/>
          </a:xfrm>
          <a:prstGeom prst="rect">
            <a:avLst/>
          </a:prstGeom>
          <a:solidFill>
            <a:srgbClr val="FFFF99"/>
          </a:solidFill>
          <a:ln w="9525">
            <a:noFill/>
            <a:miter lim="800000"/>
            <a:headEnd/>
            <a:tailEnd/>
          </a:ln>
        </p:spPr>
        <p:txBody>
          <a:bodyPr>
            <a:spAutoFit/>
          </a:bodyPr>
          <a:lstStyle/>
          <a:p>
            <a:pPr>
              <a:spcBef>
                <a:spcPct val="50000"/>
              </a:spcBef>
            </a:pPr>
            <a:r>
              <a:rPr lang="en-US" sz="2000" b="1" i="1" dirty="0">
                <a:solidFill>
                  <a:srgbClr val="FF0000"/>
                </a:solidFill>
                <a:latin typeface="Calibri Light" pitchFamily="34" charset="0"/>
                <a:cs typeface="Calibri Light" pitchFamily="34" charset="0"/>
              </a:rPr>
              <a:t>SC: decision-making body consisting of one representative (</a:t>
            </a:r>
            <a:r>
              <a:rPr lang="en-US" sz="2000" b="1" i="1" u="sng" dirty="0">
                <a:solidFill>
                  <a:srgbClr val="FF0000"/>
                </a:solidFill>
                <a:latin typeface="Calibri Light" pitchFamily="34" charset="0"/>
                <a:cs typeface="Calibri Light" pitchFamily="34" charset="0"/>
              </a:rPr>
              <a:t>preferably the contact person</a:t>
            </a:r>
            <a:r>
              <a:rPr lang="en-US" sz="2000" b="1" i="1" dirty="0">
                <a:solidFill>
                  <a:srgbClr val="FF0000"/>
                </a:solidFill>
                <a:latin typeface="Calibri Light" pitchFamily="34" charset="0"/>
                <a:cs typeface="Calibri Light" pitchFamily="34" charset="0"/>
              </a:rPr>
              <a:t>) from each partner institution.</a:t>
            </a:r>
          </a:p>
          <a:p>
            <a:pPr>
              <a:spcBef>
                <a:spcPct val="50000"/>
              </a:spcBef>
            </a:pPr>
            <a:r>
              <a:rPr lang="en-US" sz="2000" b="1" i="1" dirty="0">
                <a:solidFill>
                  <a:srgbClr val="FF0000"/>
                </a:solidFill>
                <a:latin typeface="Calibri Light" pitchFamily="34" charset="0"/>
                <a:cs typeface="Calibri Light" pitchFamily="34" charset="0"/>
              </a:rPr>
              <a:t> </a:t>
            </a:r>
            <a:br>
              <a:rPr lang="en-US" sz="2000" b="1" i="1" dirty="0">
                <a:solidFill>
                  <a:srgbClr val="FF0000"/>
                </a:solidFill>
                <a:latin typeface="Calibri Light" pitchFamily="34" charset="0"/>
                <a:cs typeface="Calibri Light" pitchFamily="34" charset="0"/>
              </a:rPr>
            </a:br>
            <a:r>
              <a:rPr lang="en-US" sz="2000" b="1" i="1" dirty="0">
                <a:solidFill>
                  <a:srgbClr val="FF0000"/>
                </a:solidFill>
                <a:latin typeface="Calibri Light" pitchFamily="34" charset="0"/>
                <a:cs typeface="Calibri Light" pitchFamily="34" charset="0"/>
              </a:rPr>
              <a:t>SC will meet twice a year (in combination with other project events due to cost efficiency) </a:t>
            </a:r>
            <a:br>
              <a:rPr lang="en-US" sz="2000" b="1" i="1" dirty="0">
                <a:solidFill>
                  <a:srgbClr val="FF0000"/>
                </a:solidFill>
                <a:latin typeface="Calibri Light" pitchFamily="34" charset="0"/>
                <a:cs typeface="Calibri Light" pitchFamily="34" charset="0"/>
              </a:rPr>
            </a:br>
            <a:r>
              <a:rPr lang="en-US" sz="2000" b="1" i="1" dirty="0">
                <a:solidFill>
                  <a:srgbClr val="FF0000"/>
                </a:solidFill>
                <a:latin typeface="Calibri Light" pitchFamily="34" charset="0"/>
                <a:cs typeface="Calibri Light" pitchFamily="34" charset="0"/>
              </a:rPr>
              <a:t>- to discuss and review the progress of project activities,</a:t>
            </a:r>
            <a:br>
              <a:rPr lang="en-US" sz="2000" b="1" i="1" dirty="0">
                <a:solidFill>
                  <a:srgbClr val="FF0000"/>
                </a:solidFill>
                <a:latin typeface="Calibri Light" pitchFamily="34" charset="0"/>
                <a:cs typeface="Calibri Light" pitchFamily="34" charset="0"/>
              </a:rPr>
            </a:br>
            <a:r>
              <a:rPr lang="en-US" sz="2000" b="1" i="1" dirty="0">
                <a:solidFill>
                  <a:srgbClr val="FF0000"/>
                </a:solidFill>
                <a:latin typeface="Calibri Light" pitchFamily="34" charset="0"/>
                <a:cs typeface="Calibri Light" pitchFamily="34" charset="0"/>
              </a:rPr>
              <a:t>- to make decisions, </a:t>
            </a:r>
            <a:br>
              <a:rPr lang="en-US" sz="2000" b="1" i="1" dirty="0">
                <a:solidFill>
                  <a:srgbClr val="FF0000"/>
                </a:solidFill>
                <a:latin typeface="Calibri Light" pitchFamily="34" charset="0"/>
                <a:cs typeface="Calibri Light" pitchFamily="34" charset="0"/>
              </a:rPr>
            </a:br>
            <a:r>
              <a:rPr lang="en-US" sz="2000" b="1" i="1" dirty="0">
                <a:solidFill>
                  <a:srgbClr val="FF0000"/>
                </a:solidFill>
                <a:latin typeface="Calibri Light" pitchFamily="34" charset="0"/>
                <a:cs typeface="Calibri Light" pitchFamily="34" charset="0"/>
              </a:rPr>
              <a:t>- to approve deliverables and </a:t>
            </a:r>
            <a:br>
              <a:rPr lang="en-US" sz="2000" b="1" i="1" dirty="0">
                <a:solidFill>
                  <a:srgbClr val="FF0000"/>
                </a:solidFill>
                <a:latin typeface="Calibri Light" pitchFamily="34" charset="0"/>
                <a:cs typeface="Calibri Light" pitchFamily="34" charset="0"/>
              </a:rPr>
            </a:br>
            <a:r>
              <a:rPr lang="en-US" sz="2000" b="1" i="1" dirty="0">
                <a:solidFill>
                  <a:srgbClr val="FF0000"/>
                </a:solidFill>
                <a:latin typeface="Calibri Light" pitchFamily="34" charset="0"/>
                <a:cs typeface="Calibri Light" pitchFamily="34" charset="0"/>
              </a:rPr>
              <a:t>- to agree on any risk contingency measures.</a:t>
            </a: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pic>
        <p:nvPicPr>
          <p:cNvPr id="1026" name="Picture 2"/>
          <p:cNvPicPr>
            <a:picLocks noChangeAspect="1" noChangeArrowheads="1"/>
          </p:cNvPicPr>
          <p:nvPr/>
        </p:nvPicPr>
        <p:blipFill>
          <a:blip r:embed="rId6" cstate="print"/>
          <a:srcRect/>
          <a:stretch>
            <a:fillRect/>
          </a:stretch>
        </p:blipFill>
        <p:spPr bwMode="auto">
          <a:xfrm>
            <a:off x="228600" y="609600"/>
            <a:ext cx="8686800" cy="5638800"/>
          </a:xfrm>
          <a:prstGeom prst="rect">
            <a:avLst/>
          </a:prstGeom>
          <a:noFill/>
          <a:ln w="9525">
            <a:noFill/>
            <a:miter lim="800000"/>
            <a:headEnd/>
            <a:tailEnd/>
          </a:ln>
        </p:spPr>
      </p:pic>
      <p:sp>
        <p:nvSpPr>
          <p:cNvPr id="9" name="Text Box 8"/>
          <p:cNvSpPr txBox="1">
            <a:spLocks noChangeArrowheads="1"/>
          </p:cNvSpPr>
          <p:nvPr/>
        </p:nvSpPr>
        <p:spPr bwMode="auto">
          <a:xfrm>
            <a:off x="0" y="4540250"/>
            <a:ext cx="9144000" cy="707886"/>
          </a:xfrm>
          <a:prstGeom prst="rect">
            <a:avLst/>
          </a:prstGeom>
          <a:solidFill>
            <a:srgbClr val="FFFF99"/>
          </a:solidFill>
          <a:ln w="9525">
            <a:noFill/>
            <a:miter lim="800000"/>
            <a:headEnd/>
            <a:tailEnd/>
          </a:ln>
        </p:spPr>
        <p:txBody>
          <a:bodyPr>
            <a:spAutoFit/>
          </a:bodyPr>
          <a:lstStyle/>
          <a:p>
            <a:pPr algn="ctr"/>
            <a:r>
              <a:rPr lang="en-US" sz="2000" b="1" i="1" dirty="0">
                <a:solidFill>
                  <a:srgbClr val="FF0000"/>
                </a:solidFill>
                <a:latin typeface="Calibri Light" pitchFamily="34" charset="0"/>
                <a:cs typeface="Calibri Light" pitchFamily="34" charset="0"/>
              </a:rPr>
              <a:t>WP’s Leaders</a:t>
            </a:r>
            <a:br>
              <a:rPr lang="en-US" sz="2000" b="1" i="1" dirty="0">
                <a:solidFill>
                  <a:srgbClr val="FF0000"/>
                </a:solidFill>
                <a:latin typeface="Calibri Light" pitchFamily="34" charset="0"/>
                <a:cs typeface="Calibri Light" pitchFamily="34" charset="0"/>
              </a:rPr>
            </a:br>
            <a:r>
              <a:rPr lang="en-US" sz="2000" b="1" i="1" dirty="0">
                <a:solidFill>
                  <a:srgbClr val="FF0000"/>
                </a:solidFill>
                <a:latin typeface="Calibri Light" pitchFamily="34" charset="0"/>
                <a:cs typeface="Calibri Light" pitchFamily="34" charset="0"/>
              </a:rPr>
              <a:t>responsible for monitoring of the overall progress of the WP’s and their activities.</a:t>
            </a: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pic>
        <p:nvPicPr>
          <p:cNvPr id="1026" name="Picture 2"/>
          <p:cNvPicPr>
            <a:picLocks noChangeAspect="1" noChangeArrowheads="1"/>
          </p:cNvPicPr>
          <p:nvPr/>
        </p:nvPicPr>
        <p:blipFill>
          <a:blip r:embed="rId6" cstate="print"/>
          <a:srcRect/>
          <a:stretch>
            <a:fillRect/>
          </a:stretch>
        </p:blipFill>
        <p:spPr bwMode="auto">
          <a:xfrm>
            <a:off x="228600" y="609600"/>
            <a:ext cx="8686800" cy="5638800"/>
          </a:xfrm>
          <a:prstGeom prst="rect">
            <a:avLst/>
          </a:prstGeom>
          <a:noFill/>
          <a:ln w="9525">
            <a:noFill/>
            <a:miter lim="800000"/>
            <a:headEnd/>
            <a:tailEnd/>
          </a:ln>
        </p:spPr>
      </p:pic>
      <p:sp>
        <p:nvSpPr>
          <p:cNvPr id="9" name="Text Box 8"/>
          <p:cNvSpPr txBox="1">
            <a:spLocks noChangeArrowheads="1"/>
          </p:cNvSpPr>
          <p:nvPr/>
        </p:nvSpPr>
        <p:spPr bwMode="auto">
          <a:xfrm>
            <a:off x="0" y="4419600"/>
            <a:ext cx="9144000" cy="1323439"/>
          </a:xfrm>
          <a:prstGeom prst="rect">
            <a:avLst/>
          </a:prstGeom>
          <a:solidFill>
            <a:srgbClr val="FFFF99"/>
          </a:solidFill>
          <a:ln w="9525">
            <a:noFill/>
            <a:miter lim="800000"/>
            <a:headEnd/>
            <a:tailEnd/>
          </a:ln>
        </p:spPr>
        <p:txBody>
          <a:bodyPr>
            <a:spAutoFit/>
          </a:bodyPr>
          <a:lstStyle/>
          <a:p>
            <a:pPr algn="ctr"/>
            <a:r>
              <a:rPr lang="en-US" sz="2000" b="1" i="1" u="sng" dirty="0">
                <a:solidFill>
                  <a:srgbClr val="FF0000"/>
                </a:solidFill>
                <a:latin typeface="Calibri Light" pitchFamily="34" charset="0"/>
                <a:cs typeface="Calibri Light" pitchFamily="34" charset="0"/>
              </a:rPr>
              <a:t>Task Leaders</a:t>
            </a:r>
            <a:r>
              <a:rPr lang="en-US" sz="2000" b="1" i="1" dirty="0">
                <a:solidFill>
                  <a:srgbClr val="FF0000"/>
                </a:solidFill>
                <a:latin typeface="Calibri Light" pitchFamily="34" charset="0"/>
                <a:cs typeface="Calibri Light" pitchFamily="34" charset="0"/>
              </a:rPr>
              <a:t/>
            </a:r>
            <a:br>
              <a:rPr lang="en-US" sz="2000" b="1" i="1" dirty="0">
                <a:solidFill>
                  <a:srgbClr val="FF0000"/>
                </a:solidFill>
                <a:latin typeface="Calibri Light" pitchFamily="34" charset="0"/>
                <a:cs typeface="Calibri Light" pitchFamily="34" charset="0"/>
              </a:rPr>
            </a:br>
            <a:r>
              <a:rPr lang="en-US" sz="2000" b="1" i="1" dirty="0">
                <a:solidFill>
                  <a:srgbClr val="FF0000"/>
                </a:solidFill>
                <a:latin typeface="Calibri Light" pitchFamily="34" charset="0"/>
                <a:cs typeface="Calibri Light" pitchFamily="34" charset="0"/>
              </a:rPr>
              <a:t>are in charge of monitoring the assigned activities, </a:t>
            </a:r>
            <a:br>
              <a:rPr lang="en-US" sz="2000" b="1" i="1" dirty="0">
                <a:solidFill>
                  <a:srgbClr val="FF0000"/>
                </a:solidFill>
                <a:latin typeface="Calibri Light" pitchFamily="34" charset="0"/>
                <a:cs typeface="Calibri Light" pitchFamily="34" charset="0"/>
              </a:rPr>
            </a:br>
            <a:r>
              <a:rPr lang="en-US" sz="2000" b="1" i="1" dirty="0">
                <a:solidFill>
                  <a:srgbClr val="FF0000"/>
                </a:solidFill>
                <a:latin typeface="Calibri Light" pitchFamily="34" charset="0"/>
                <a:cs typeface="Calibri Light" pitchFamily="34" charset="0"/>
              </a:rPr>
              <a:t>ensuring their quality level, timelines and timeliness, and </a:t>
            </a:r>
            <a:br>
              <a:rPr lang="en-US" sz="2000" b="1" i="1" dirty="0">
                <a:solidFill>
                  <a:srgbClr val="FF0000"/>
                </a:solidFill>
                <a:latin typeface="Calibri Light" pitchFamily="34" charset="0"/>
                <a:cs typeface="Calibri Light" pitchFamily="34" charset="0"/>
              </a:rPr>
            </a:br>
            <a:r>
              <a:rPr lang="en-US" sz="2000" b="1" i="1" dirty="0">
                <a:solidFill>
                  <a:srgbClr val="FF0000"/>
                </a:solidFill>
                <a:latin typeface="Calibri Light" pitchFamily="34" charset="0"/>
                <a:cs typeface="Calibri Light" pitchFamily="34" charset="0"/>
              </a:rPr>
              <a:t>active participation of other partners</a:t>
            </a: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bs-Latn-BA" sz="4000" b="1" dirty="0" smtClean="0">
                <a:solidFill>
                  <a:schemeClr val="tx2">
                    <a:lumMod val="60000"/>
                    <a:lumOff val="40000"/>
                  </a:schemeClr>
                </a:solidFill>
                <a:latin typeface="Calibri Light" pitchFamily="34" charset="0"/>
                <a:cs typeface="Calibri Light" pitchFamily="34" charset="0"/>
              </a:rPr>
              <a:t>Decision making</a:t>
            </a:r>
            <a:r>
              <a:rPr lang="en-US" sz="4000" b="1" dirty="0" smtClean="0">
                <a:solidFill>
                  <a:schemeClr val="tx2">
                    <a:lumMod val="60000"/>
                    <a:lumOff val="40000"/>
                  </a:schemeClr>
                </a:solidFill>
                <a:latin typeface="Calibri Light" pitchFamily="34" charset="0"/>
                <a:cs typeface="Calibri Light" pitchFamily="34" charset="0"/>
              </a:rPr>
              <a:t> process</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r>
              <a:rPr lang="en-US" sz="2400" b="1" dirty="0" smtClean="0">
                <a:solidFill>
                  <a:srgbClr val="10253F"/>
                </a:solidFill>
                <a:latin typeface="Calibri Light" pitchFamily="34" charset="0"/>
                <a:cs typeface="Calibri Light" pitchFamily="34" charset="0"/>
              </a:rPr>
              <a:t>M</a:t>
            </a:r>
            <a:r>
              <a:rPr lang="bs-Latn-BA" sz="2400" b="1" dirty="0" smtClean="0">
                <a:solidFill>
                  <a:srgbClr val="10253F"/>
                </a:solidFill>
                <a:latin typeface="Calibri Light" pitchFamily="34" charset="0"/>
                <a:cs typeface="Calibri Light" pitchFamily="34" charset="0"/>
              </a:rPr>
              <a:t>ain </a:t>
            </a:r>
            <a:r>
              <a:rPr lang="en-US" sz="2400" b="1" dirty="0" smtClean="0">
                <a:solidFill>
                  <a:srgbClr val="10253F"/>
                </a:solidFill>
                <a:latin typeface="Calibri Light" pitchFamily="34" charset="0"/>
                <a:cs typeface="Calibri Light" pitchFamily="34" charset="0"/>
              </a:rPr>
              <a:t>D</a:t>
            </a:r>
            <a:r>
              <a:rPr lang="bs-Latn-BA" sz="2400" b="1" dirty="0" smtClean="0">
                <a:solidFill>
                  <a:srgbClr val="10253F"/>
                </a:solidFill>
                <a:latin typeface="Calibri Light" pitchFamily="34" charset="0"/>
                <a:cs typeface="Calibri Light" pitchFamily="34" charset="0"/>
              </a:rPr>
              <a:t>ecision </a:t>
            </a:r>
            <a:r>
              <a:rPr lang="en-US" sz="2400" b="1" dirty="0" smtClean="0">
                <a:solidFill>
                  <a:srgbClr val="10253F"/>
                </a:solidFill>
                <a:latin typeface="Calibri Light" pitchFamily="34" charset="0"/>
                <a:cs typeface="Calibri Light" pitchFamily="34" charset="0"/>
              </a:rPr>
              <a:t>M</a:t>
            </a:r>
            <a:r>
              <a:rPr lang="bs-Latn-BA" sz="2400" b="1" dirty="0" smtClean="0">
                <a:solidFill>
                  <a:srgbClr val="10253F"/>
                </a:solidFill>
                <a:latin typeface="Calibri Light" pitchFamily="34" charset="0"/>
                <a:cs typeface="Calibri Light" pitchFamily="34" charset="0"/>
              </a:rPr>
              <a:t>aking </a:t>
            </a:r>
            <a:r>
              <a:rPr lang="en-US" sz="2400" b="1" dirty="0" smtClean="0">
                <a:solidFill>
                  <a:srgbClr val="10253F"/>
                </a:solidFill>
                <a:latin typeface="Calibri Light" pitchFamily="34" charset="0"/>
                <a:cs typeface="Calibri Light" pitchFamily="34" charset="0"/>
              </a:rPr>
              <a:t>B</a:t>
            </a:r>
            <a:r>
              <a:rPr lang="bs-Latn-BA" sz="2400" b="1" dirty="0" smtClean="0">
                <a:solidFill>
                  <a:srgbClr val="10253F"/>
                </a:solidFill>
                <a:latin typeface="Calibri Light" pitchFamily="34" charset="0"/>
                <a:cs typeface="Calibri Light" pitchFamily="34" charset="0"/>
              </a:rPr>
              <a:t>ody</a:t>
            </a:r>
            <a:r>
              <a:rPr lang="bs-Latn-BA" sz="2400" dirty="0" smtClean="0">
                <a:solidFill>
                  <a:srgbClr val="10253F"/>
                </a:solidFill>
                <a:latin typeface="Calibri Light" pitchFamily="34" charset="0"/>
                <a:cs typeface="Calibri Light" pitchFamily="34" charset="0"/>
              </a:rPr>
              <a:t> is the Steering Committee. </a:t>
            </a:r>
          </a:p>
          <a:p>
            <a:endParaRPr lang="bs-Latn-BA" sz="2400" dirty="0" smtClean="0">
              <a:solidFill>
                <a:srgbClr val="10253F"/>
              </a:solidFill>
              <a:latin typeface="Calibri Light" pitchFamily="34" charset="0"/>
              <a:cs typeface="Calibri Light" pitchFamily="34" charset="0"/>
            </a:endParaRPr>
          </a:p>
          <a:p>
            <a:r>
              <a:rPr lang="en-US" sz="2400" b="1" u="sng" dirty="0" smtClean="0">
                <a:solidFill>
                  <a:srgbClr val="10253F"/>
                </a:solidFill>
                <a:latin typeface="Calibri Light" pitchFamily="34" charset="0"/>
                <a:cs typeface="Calibri Light" pitchFamily="34" charset="0"/>
              </a:rPr>
              <a:t>Steering Committee Meeting</a:t>
            </a:r>
            <a:r>
              <a:rPr lang="en-US" sz="2400" dirty="0" smtClean="0">
                <a:solidFill>
                  <a:srgbClr val="10253F"/>
                </a:solidFill>
                <a:latin typeface="Calibri Light" pitchFamily="34" charset="0"/>
                <a:cs typeface="Calibri Light" pitchFamily="34" charset="0"/>
              </a:rPr>
              <a:t>:</a:t>
            </a:r>
          </a:p>
          <a:p>
            <a:endParaRPr lang="sr-Latn-RS" sz="2400" dirty="0" smtClean="0">
              <a:solidFill>
                <a:srgbClr val="10253F"/>
              </a:solidFill>
              <a:latin typeface="Calibri Light" pitchFamily="34" charset="0"/>
              <a:cs typeface="Calibri Light" pitchFamily="34" charset="0"/>
            </a:endParaRPr>
          </a:p>
          <a:p>
            <a:pPr algn="just">
              <a:buFont typeface="Wingdings" pitchFamily="2" charset="2"/>
              <a:buChar char="Ø"/>
            </a:pPr>
            <a:r>
              <a:rPr lang="sr-Latn-RS" sz="2400" dirty="0" smtClean="0">
                <a:solidFill>
                  <a:srgbClr val="10253F"/>
                </a:solidFill>
                <a:latin typeface="Calibri Light" pitchFamily="34" charset="0"/>
                <a:cs typeface="Calibri Light" pitchFamily="34" charset="0"/>
              </a:rPr>
              <a:t> </a:t>
            </a:r>
            <a:r>
              <a:rPr lang="en-US" sz="2400" dirty="0" smtClean="0">
                <a:solidFill>
                  <a:srgbClr val="10253F"/>
                </a:solidFill>
                <a:latin typeface="Calibri Light" pitchFamily="34" charset="0"/>
                <a:cs typeface="Calibri Light" pitchFamily="34" charset="0"/>
              </a:rPr>
              <a:t>A</a:t>
            </a:r>
            <a:r>
              <a:rPr lang="bs-Latn-BA" sz="2400" dirty="0" smtClean="0">
                <a:solidFill>
                  <a:srgbClr val="10253F"/>
                </a:solidFill>
                <a:latin typeface="Calibri Light" pitchFamily="34" charset="0"/>
                <a:cs typeface="Calibri Light" pitchFamily="34" charset="0"/>
              </a:rPr>
              <a:t> simple majority of the SC members shall constitute a quorum. </a:t>
            </a:r>
          </a:p>
          <a:p>
            <a:pPr algn="just">
              <a:buFont typeface="Wingdings" pitchFamily="2" charset="2"/>
              <a:buChar char="Ø"/>
            </a:pPr>
            <a:r>
              <a:rPr lang="bs-Latn-BA" sz="2400" dirty="0" smtClean="0">
                <a:solidFill>
                  <a:srgbClr val="10253F"/>
                </a:solidFill>
                <a:latin typeface="Calibri Light" pitchFamily="34" charset="0"/>
                <a:cs typeface="Calibri Light" pitchFamily="34" charset="0"/>
              </a:rPr>
              <a:t> Decision-making will be done by a simple majority of the present members (one vote per member).</a:t>
            </a:r>
            <a:endParaRPr lang="en-US" sz="2400" dirty="0" smtClean="0">
              <a:solidFill>
                <a:srgbClr val="10253F"/>
              </a:solidFill>
              <a:latin typeface="Calibri Light" pitchFamily="34" charset="0"/>
              <a:cs typeface="Calibri Light" pitchFamily="34" charset="0"/>
            </a:endParaRPr>
          </a:p>
          <a:p>
            <a:pPr algn="just">
              <a:buFont typeface="Wingdings" pitchFamily="2" charset="2"/>
              <a:buChar char="Ø"/>
            </a:pPr>
            <a:r>
              <a:rPr lang="bs-Latn-BA" sz="2400" dirty="0" smtClean="0">
                <a:solidFill>
                  <a:srgbClr val="10253F"/>
                </a:solidFill>
                <a:latin typeface="Calibri Light" pitchFamily="34" charset="0"/>
                <a:cs typeface="Calibri Light" pitchFamily="34" charset="0"/>
              </a:rPr>
              <a:t> Additionally, meetings can be arranged </a:t>
            </a:r>
            <a:r>
              <a:rPr lang="en-US" sz="2400" dirty="0" smtClean="0">
                <a:solidFill>
                  <a:srgbClr val="10253F"/>
                </a:solidFill>
                <a:latin typeface="Calibri Light" pitchFamily="34" charset="0"/>
                <a:cs typeface="Calibri Light" pitchFamily="34" charset="0"/>
              </a:rPr>
              <a:t/>
            </a:r>
            <a:br>
              <a:rPr lang="en-US" sz="2400" dirty="0" smtClean="0">
                <a:solidFill>
                  <a:srgbClr val="10253F"/>
                </a:solidFill>
                <a:latin typeface="Calibri Light" pitchFamily="34" charset="0"/>
                <a:cs typeface="Calibri Light" pitchFamily="34" charset="0"/>
              </a:rPr>
            </a:br>
            <a:r>
              <a:rPr lang="bs-Latn-BA" sz="2400" dirty="0" smtClean="0">
                <a:solidFill>
                  <a:srgbClr val="10253F"/>
                </a:solidFill>
                <a:latin typeface="Calibri Light" pitchFamily="34" charset="0"/>
                <a:cs typeface="Calibri Light" pitchFamily="34" charset="0"/>
              </a:rPr>
              <a:t>via</a:t>
            </a:r>
            <a:r>
              <a:rPr lang="en-US" sz="2400" dirty="0" smtClean="0">
                <a:solidFill>
                  <a:srgbClr val="10253F"/>
                </a:solidFill>
                <a:latin typeface="Calibri Light" pitchFamily="34" charset="0"/>
                <a:cs typeface="Calibri Light" pitchFamily="34" charset="0"/>
              </a:rPr>
              <a:t> </a:t>
            </a:r>
            <a:r>
              <a:rPr lang="bs-Latn-BA" sz="2400" dirty="0" smtClean="0">
                <a:solidFill>
                  <a:srgbClr val="10253F"/>
                </a:solidFill>
                <a:latin typeface="Calibri Light" pitchFamily="34" charset="0"/>
                <a:cs typeface="Calibri Light" pitchFamily="34" charset="0"/>
              </a:rPr>
              <a:t>video-conferencing or e-voting of the SC members, especially in the contingency of unexpected developments.</a:t>
            </a:r>
            <a:endParaRPr lang="bs-Latn-BA" sz="2400" dirty="0" smtClean="0">
              <a:solidFill>
                <a:srgbClr val="002060"/>
              </a:solidFill>
              <a:latin typeface="Calibri Light" pitchFamily="34" charset="0"/>
              <a:cs typeface="Calibri Light" pitchFamily="34" charset="0"/>
            </a:endParaRPr>
          </a:p>
          <a:p>
            <a:pPr algn="just"/>
            <a:endParaRPr lang="en-US" sz="24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593</Words>
  <Application>Microsoft Office PowerPoint</Application>
  <PresentationFormat>On-screen Show (4:3)</PresentationFormat>
  <Paragraphs>162</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Decision making process</vt:lpstr>
      <vt:lpstr>Decision making process</vt:lpstr>
      <vt:lpstr>Steering Committee</vt:lpstr>
      <vt:lpstr>Project Management Committee</vt:lpstr>
      <vt:lpstr>Quality Assurance Committee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29</cp:revision>
  <dcterms:created xsi:type="dcterms:W3CDTF">2006-08-16T00:00:00Z</dcterms:created>
  <dcterms:modified xsi:type="dcterms:W3CDTF">2018-12-17T11:07:01Z</dcterms:modified>
</cp:coreProperties>
</file>